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86" r:id="rId2"/>
    <p:sldId id="260" r:id="rId3"/>
    <p:sldId id="259"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1" r:id="rId28"/>
    <p:sldId id="292" r:id="rId29"/>
    <p:sldId id="266" r:id="rId30"/>
    <p:sldId id="288" r:id="rId31"/>
    <p:sldId id="287"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56" autoAdjust="0"/>
    <p:restoredTop sz="91772" autoAdjust="0"/>
  </p:normalViewPr>
  <p:slideViewPr>
    <p:cSldViewPr>
      <p:cViewPr varScale="1">
        <p:scale>
          <a:sx n="68" d="100"/>
          <a:sy n="68" d="100"/>
        </p:scale>
        <p:origin x="-8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FE8BC35-9D29-4048-B481-22461F334684}"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8BC35-9D29-4048-B481-22461F33468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8BC35-9D29-4048-B481-22461F33468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8BC35-9D29-4048-B481-22461F33468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8BC35-9D29-4048-B481-22461F334684}"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E8BC35-9D29-4048-B481-22461F33468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FE8BC35-9D29-4048-B481-22461F33468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FE8BC35-9D29-4048-B481-22461F33468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FE8BC35-9D29-4048-B481-22461F334684}"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E8BC35-9D29-4048-B481-22461F33468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330A0AA2-5D0D-4E30-B2E2-198E6457E9A1}" type="datetimeFigureOut">
              <a:rPr lang="ru-RU" smtClean="0"/>
              <a:pPr/>
              <a:t>04.07.2011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E8BC35-9D29-4048-B481-22461F334684}"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30A0AA2-5D0D-4E30-B2E2-198E6457E9A1}" type="datetimeFigureOut">
              <a:rPr lang="ru-RU" smtClean="0"/>
              <a:pPr/>
              <a:t>04.07.2011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FE8BC35-9D29-4048-B481-22461F334684}"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24.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ideo" Target="file:///D:\&#1055;&#1072;&#1087;&#1072;\&#1052;&#1040;&#1058;&#1045;&#1056;&#1048;&#1040;&#1051;&#1067;%20&#1050;%20&#1055;&#1056;&#1045;&#1047;&#1045;&#1053;&#1058;&#1040;&#1062;&#1048;&#1071;&#1052;\&#1055;&#1088;&#1077;&#1079;&#1077;&#1085;&#1090;&#1072;&#1094;&#1080;&#1103;%20&#1040;&#1085;&#1090;&#1080;&#1095;&#1085;&#1099;&#1077;%20&#1054;&#1083;&#1080;&#1084;&#1087;&#1080;&#1081;&#1089;&#1082;&#1080;&#1077;%20&#1080;&#1075;&#1088;&#1099;\Russian%20Animation%20_&#1054;&#1051;&#1048;&#1052;&#1055;&#1048;&#1054;&#1053;&#1048;&#1050;&#1048;_%20&#1060;&#1105;&#1076;&#1086;&#1088;%20&#1061;&#1080;&#1090;&#1088;&#1091;&#1082;%201_3.mp4" TargetMode="Externa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ideo" Target="file:///D:\&#1055;&#1072;&#1087;&#1072;\&#1052;&#1040;&#1058;&#1045;&#1056;&#1048;&#1040;&#1051;&#1067;%20&#1050;%20&#1055;&#1056;&#1045;&#1047;&#1045;&#1053;&#1058;&#1040;&#1062;&#1048;&#1071;&#1052;\&#1055;&#1088;&#1077;&#1079;&#1077;&#1085;&#1090;&#1072;&#1094;&#1080;&#1103;%20&#1040;&#1085;&#1090;&#1080;&#1095;&#1085;&#1099;&#1077;%20&#1054;&#1083;&#1080;&#1084;&#1087;&#1080;&#1081;&#1089;&#1082;&#1080;&#1077;%20&#1080;&#1075;&#1088;&#1099;\Russian%20Animation%20_&#1054;&#1051;&#1048;&#1052;&#1055;&#1048;&#1054;&#1053;&#1048;&#1050;&#1048;_%20&#1060;&#1105;&#1076;&#1086;&#1088;%20&#1061;&#1080;&#1090;&#1088;&#1091;&#1082;%202_2.mp4" TargetMode="Externa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Папа\МАТЕРИАЛЫ К ПРЕЗЕНТАЦИЯМ\ОЛИМПИАДА\Олемпийская символика\olympicrunner-01-U.jpg"/>
          <p:cNvPicPr>
            <a:picLocks noChangeAspect="1" noChangeArrowheads="1"/>
          </p:cNvPicPr>
          <p:nvPr/>
        </p:nvPicPr>
        <p:blipFill>
          <a:blip r:embed="rId2" cstate="print"/>
          <a:srcRect/>
          <a:stretch>
            <a:fillRect/>
          </a:stretch>
        </p:blipFill>
        <p:spPr bwMode="auto">
          <a:xfrm>
            <a:off x="3491880" y="674732"/>
            <a:ext cx="5652120" cy="6039251"/>
          </a:xfrm>
          <a:prstGeom prst="rect">
            <a:avLst/>
          </a:prstGeom>
          <a:noFill/>
        </p:spPr>
      </p:pic>
      <p:sp>
        <p:nvSpPr>
          <p:cNvPr id="2" name="Заголовок 1"/>
          <p:cNvSpPr>
            <a:spLocks noGrp="1"/>
          </p:cNvSpPr>
          <p:nvPr>
            <p:ph type="title"/>
          </p:nvPr>
        </p:nvSpPr>
        <p:spPr>
          <a:xfrm>
            <a:off x="1142976" y="214290"/>
            <a:ext cx="7848872" cy="3929090"/>
          </a:xfrm>
        </p:spPr>
        <p:txBody>
          <a:bodyPr>
            <a:normAutofit fontScale="90000"/>
          </a:bodyPr>
          <a:lstStyle/>
          <a:p>
            <a:r>
              <a:rPr lang="ru-RU" sz="5300" b="1" dirty="0" smtClean="0"/>
              <a:t>«ОЛИМПИЙСКИЕ ИГРЫ»</a:t>
            </a:r>
            <a:br>
              <a:rPr lang="ru-RU" sz="5300" b="1" dirty="0" smtClean="0"/>
            </a:br>
            <a:r>
              <a:rPr lang="ru-RU" sz="5300" b="1" dirty="0" smtClean="0"/>
              <a:t/>
            </a:r>
            <a:br>
              <a:rPr lang="ru-RU" sz="5300" b="1" dirty="0" smtClean="0"/>
            </a:br>
            <a:r>
              <a:rPr lang="ru-RU" sz="4800" b="1" dirty="0" smtClean="0"/>
              <a:t/>
            </a:r>
            <a:br>
              <a:rPr lang="ru-RU" sz="4800" b="1" dirty="0" smtClean="0"/>
            </a:br>
            <a:r>
              <a:rPr lang="ru-RU" sz="4800" b="1" dirty="0" smtClean="0"/>
              <a:t/>
            </a:r>
            <a:br>
              <a:rPr lang="ru-RU" sz="4800" b="1" dirty="0" smtClean="0"/>
            </a:br>
            <a:r>
              <a:rPr lang="ru-RU" sz="4800" b="1" dirty="0" smtClean="0"/>
              <a:t/>
            </a:r>
            <a:br>
              <a:rPr lang="ru-RU" sz="4800" b="1" dirty="0" smtClean="0"/>
            </a:br>
            <a:endParaRPr lang="ru-RU" sz="4400" dirty="0"/>
          </a:p>
        </p:txBody>
      </p:sp>
      <p:sp>
        <p:nvSpPr>
          <p:cNvPr id="4" name="Прямоугольник 3"/>
          <p:cNvSpPr/>
          <p:nvPr/>
        </p:nvSpPr>
        <p:spPr>
          <a:xfrm>
            <a:off x="1071538" y="2643182"/>
            <a:ext cx="5000660" cy="2585323"/>
          </a:xfrm>
          <a:prstGeom prst="rect">
            <a:avLst/>
          </a:prstGeom>
          <a:noFill/>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Античные </a:t>
            </a:r>
          </a:p>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Олимпийские </a:t>
            </a:r>
            <a:b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игры</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908862"/>
          </a:xfrm>
        </p:spPr>
        <p:txBody>
          <a:bodyPr>
            <a:normAutofit/>
          </a:bodyPr>
          <a:lstStyle/>
          <a:p>
            <a:pPr algn="ctr"/>
            <a:r>
              <a:rPr lang="ru-RU" sz="4800" b="1" dirty="0" smtClean="0"/>
              <a:t>Античный бег</a:t>
            </a:r>
            <a:endParaRPr lang="ru-RU" sz="4800" b="1" dirty="0"/>
          </a:p>
        </p:txBody>
      </p:sp>
      <p:sp>
        <p:nvSpPr>
          <p:cNvPr id="3" name="Подзаголовок 2"/>
          <p:cNvSpPr>
            <a:spLocks noGrp="1"/>
          </p:cNvSpPr>
          <p:nvPr>
            <p:ph type="subTitle" idx="1"/>
          </p:nvPr>
        </p:nvSpPr>
        <p:spPr>
          <a:xfrm>
            <a:off x="1187624" y="1850064"/>
            <a:ext cx="3456384" cy="4819296"/>
          </a:xfrm>
        </p:spPr>
        <p:txBody>
          <a:bodyPr/>
          <a:lstStyle/>
          <a:p>
            <a:r>
              <a:rPr lang="ru-RU" b="1" u="sng" dirty="0" smtClean="0">
                <a:solidFill>
                  <a:srgbClr val="C00000"/>
                </a:solidFill>
              </a:rPr>
              <a:t>Бег на стадию</a:t>
            </a:r>
            <a:r>
              <a:rPr lang="ru-RU" b="1" dirty="0" smtClean="0">
                <a:solidFill>
                  <a:srgbClr val="C00000"/>
                </a:solidFill>
              </a:rPr>
              <a:t>  — бег с одного конца стадиона до другого на дистанцию в одну олимпийскую стадию (192,27 м). Первый и единственный вид состязаний с 1-й по 13-ю Олимпиаду (до 724 г. до н. э.).</a:t>
            </a:r>
            <a:endParaRPr lang="ru-RU" b="1" dirty="0">
              <a:solidFill>
                <a:srgbClr val="C00000"/>
              </a:solidFill>
            </a:endParaRPr>
          </a:p>
        </p:txBody>
      </p:sp>
      <p:pic>
        <p:nvPicPr>
          <p:cNvPr id="12290" name="Picture 2" descr="D:\Папа\МАТЕРИАЛЫ К ПРЕЗЕНТАЦИЯМ\ОЛИМПИАДА\КАРТИНКИ\Античность\P0060.jpg"/>
          <p:cNvPicPr>
            <a:picLocks noChangeAspect="1" noChangeArrowheads="1"/>
          </p:cNvPicPr>
          <p:nvPr/>
        </p:nvPicPr>
        <p:blipFill>
          <a:blip r:embed="rId3" cstate="print"/>
          <a:srcRect/>
          <a:stretch>
            <a:fillRect/>
          </a:stretch>
        </p:blipFill>
        <p:spPr bwMode="auto">
          <a:xfrm>
            <a:off x="5652120" y="1268760"/>
            <a:ext cx="2926432" cy="2682563"/>
          </a:xfrm>
          <a:prstGeom prst="rect">
            <a:avLst/>
          </a:prstGeom>
          <a:noFill/>
        </p:spPr>
      </p:pic>
      <p:pic>
        <p:nvPicPr>
          <p:cNvPr id="12291" name="Picture 3" descr="D:\Папа\МАТЕРИАЛЫ К ПРЕЗЕНТАЦИЯМ\ОЛИМПИАДА\КАРТИНКИ\Античность\mararun.jpg"/>
          <p:cNvPicPr>
            <a:picLocks noChangeAspect="1" noChangeArrowheads="1"/>
          </p:cNvPicPr>
          <p:nvPr/>
        </p:nvPicPr>
        <p:blipFill>
          <a:blip r:embed="rId4" cstate="print"/>
          <a:srcRect/>
          <a:stretch>
            <a:fillRect/>
          </a:stretch>
        </p:blipFill>
        <p:spPr bwMode="auto">
          <a:xfrm>
            <a:off x="5580112" y="4149080"/>
            <a:ext cx="3058592" cy="2520280"/>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ppt_x</p:attrName>
                                        </p:attrNameLst>
                                      </p:cBhvr>
                                      <p:tavLst>
                                        <p:tav tm="0">
                                          <p:val>
                                            <p:strVal val="#ppt_x"/>
                                          </p:val>
                                        </p:tav>
                                        <p:tav tm="100000">
                                          <p:val>
                                            <p:strVal val="#ppt_x"/>
                                          </p:val>
                                        </p:tav>
                                      </p:tavLst>
                                    </p:anim>
                                    <p:anim calcmode="lin" valueType="num">
                                      <p:cBhvr>
                                        <p:cTn id="9" dur="2000" fill="hold"/>
                                        <p:tgtEl>
                                          <p:spTgt spid="1229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fade">
                                      <p:cBhvr>
                                        <p:cTn id="13" dur="2000"/>
                                        <p:tgtEl>
                                          <p:spTgt spid="12291"/>
                                        </p:tgtEl>
                                      </p:cBhvr>
                                    </p:animEffect>
                                    <p:anim calcmode="lin" valueType="num">
                                      <p:cBhvr>
                                        <p:cTn id="14" dur="2000" fill="hold"/>
                                        <p:tgtEl>
                                          <p:spTgt spid="12291"/>
                                        </p:tgtEl>
                                        <p:attrNameLst>
                                          <p:attrName>ppt_x</p:attrName>
                                        </p:attrNameLst>
                                      </p:cBhvr>
                                      <p:tavLst>
                                        <p:tav tm="0">
                                          <p:val>
                                            <p:strVal val="#ppt_x"/>
                                          </p:val>
                                        </p:tav>
                                        <p:tav tm="100000">
                                          <p:val>
                                            <p:strVal val="#ppt_x"/>
                                          </p:val>
                                        </p:tav>
                                      </p:tavLst>
                                    </p:anim>
                                    <p:anim calcmode="lin" valueType="num">
                                      <p:cBhvr>
                                        <p:cTn id="15" dur="2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188640"/>
            <a:ext cx="7406640" cy="864096"/>
          </a:xfrm>
        </p:spPr>
        <p:txBody>
          <a:bodyPr>
            <a:normAutofit/>
          </a:bodyPr>
          <a:lstStyle/>
          <a:p>
            <a:pPr algn="ctr"/>
            <a:r>
              <a:rPr lang="ru-RU" sz="4800" b="1" dirty="0" smtClean="0"/>
              <a:t>Двойной бег</a:t>
            </a:r>
            <a:endParaRPr lang="ru-RU" sz="4800" b="1" dirty="0"/>
          </a:p>
        </p:txBody>
      </p:sp>
      <p:sp>
        <p:nvSpPr>
          <p:cNvPr id="3" name="Подзаголовок 2"/>
          <p:cNvSpPr>
            <a:spLocks noGrp="1"/>
          </p:cNvSpPr>
          <p:nvPr>
            <p:ph type="subTitle" idx="1"/>
          </p:nvPr>
        </p:nvSpPr>
        <p:spPr>
          <a:xfrm>
            <a:off x="1259632" y="1268760"/>
            <a:ext cx="3456384" cy="5589240"/>
          </a:xfrm>
        </p:spPr>
        <p:txBody>
          <a:bodyPr/>
          <a:lstStyle/>
          <a:p>
            <a:r>
              <a:rPr lang="ru-RU" b="1" u="sng" dirty="0" smtClean="0">
                <a:solidFill>
                  <a:srgbClr val="C00000"/>
                </a:solidFill>
              </a:rPr>
              <a:t>Двойной бег</a:t>
            </a:r>
            <a:r>
              <a:rPr lang="ru-RU" b="1" dirty="0" smtClean="0">
                <a:solidFill>
                  <a:srgbClr val="C00000"/>
                </a:solidFill>
              </a:rPr>
              <a:t> — </a:t>
            </a:r>
            <a:r>
              <a:rPr lang="ru-RU" b="1" dirty="0" err="1" smtClean="0">
                <a:solidFill>
                  <a:srgbClr val="C00000"/>
                </a:solidFill>
              </a:rPr>
              <a:t>бег</a:t>
            </a:r>
            <a:r>
              <a:rPr lang="ru-RU" b="1" dirty="0" smtClean="0">
                <a:solidFill>
                  <a:srgbClr val="C00000"/>
                </a:solidFill>
              </a:rPr>
              <a:t> на две стадии (384 м). Атлеты пробегают стадион, поворачивают вокруг столба и возвращаются назад к старту.</a:t>
            </a:r>
          </a:p>
          <a:p>
            <a:r>
              <a:rPr lang="ru-RU" b="1" dirty="0" smtClean="0">
                <a:solidFill>
                  <a:srgbClr val="C00000"/>
                </a:solidFill>
              </a:rPr>
              <a:t>Добавлен в Олимпийские состязания на 14-й Олимпиаде в 724 г. до н. э.</a:t>
            </a:r>
            <a:endParaRPr lang="ru-RU" b="1" dirty="0">
              <a:solidFill>
                <a:srgbClr val="C00000"/>
              </a:solidFill>
            </a:endParaRPr>
          </a:p>
        </p:txBody>
      </p:sp>
      <p:pic>
        <p:nvPicPr>
          <p:cNvPr id="13314" name="Picture 2" descr="D:\Папа\МАТЕРИАЛЫ К ПРЕЗЕНТАЦИЯМ\ОЛИМПИАДА\КАРТИНКИ\Античность\бег\iукп.jpeg"/>
          <p:cNvPicPr>
            <a:picLocks noChangeAspect="1" noChangeArrowheads="1"/>
          </p:cNvPicPr>
          <p:nvPr/>
        </p:nvPicPr>
        <p:blipFill>
          <a:blip r:embed="rId3" cstate="print"/>
          <a:srcRect/>
          <a:stretch>
            <a:fillRect/>
          </a:stretch>
        </p:blipFill>
        <p:spPr bwMode="auto">
          <a:xfrm>
            <a:off x="5076056" y="1268760"/>
            <a:ext cx="3890994" cy="2801516"/>
          </a:xfrm>
          <a:prstGeom prst="rect">
            <a:avLst/>
          </a:prstGeom>
          <a:noFill/>
        </p:spPr>
      </p:pic>
      <p:pic>
        <p:nvPicPr>
          <p:cNvPr id="13315" name="Picture 3" descr="D:\Папа\МАТЕРИАЛЫ К ПРЕЗЕНТАЦИЯМ\ОЛИМПИАДА\КАРТИНКИ\Античность\бег\P0060-01.jpg"/>
          <p:cNvPicPr>
            <a:picLocks noChangeAspect="1" noChangeArrowheads="1"/>
          </p:cNvPicPr>
          <p:nvPr/>
        </p:nvPicPr>
        <p:blipFill>
          <a:blip r:embed="rId4" cstate="print"/>
          <a:srcRect/>
          <a:stretch>
            <a:fillRect/>
          </a:stretch>
        </p:blipFill>
        <p:spPr bwMode="auto">
          <a:xfrm>
            <a:off x="5416169" y="4001418"/>
            <a:ext cx="3116271" cy="2856582"/>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3000" fill="hold"/>
                                        <p:tgtEl>
                                          <p:spTgt spid="13314"/>
                                        </p:tgtEl>
                                        <p:attrNameLst>
                                          <p:attrName>ppt_w</p:attrName>
                                        </p:attrNameLst>
                                      </p:cBhvr>
                                      <p:tavLst>
                                        <p:tav tm="0">
                                          <p:val>
                                            <p:fltVal val="0"/>
                                          </p:val>
                                        </p:tav>
                                        <p:tav tm="100000">
                                          <p:val>
                                            <p:strVal val="#ppt_w"/>
                                          </p:val>
                                        </p:tav>
                                      </p:tavLst>
                                    </p:anim>
                                    <p:anim calcmode="lin" valueType="num">
                                      <p:cBhvr>
                                        <p:cTn id="8" dur="3000" fill="hold"/>
                                        <p:tgtEl>
                                          <p:spTgt spid="13314"/>
                                        </p:tgtEl>
                                        <p:attrNameLst>
                                          <p:attrName>ppt_h</p:attrName>
                                        </p:attrNameLst>
                                      </p:cBhvr>
                                      <p:tavLst>
                                        <p:tav tm="0">
                                          <p:val>
                                            <p:fltVal val="0"/>
                                          </p:val>
                                        </p:tav>
                                        <p:tav tm="100000">
                                          <p:val>
                                            <p:strVal val="#ppt_h"/>
                                          </p:val>
                                        </p:tav>
                                      </p:tavLst>
                                    </p:anim>
                                    <p:animEffect transition="in" filter="fade">
                                      <p:cBhvr>
                                        <p:cTn id="9" dur="3000"/>
                                        <p:tgtEl>
                                          <p:spTgt spid="13314"/>
                                        </p:tgtEl>
                                      </p:cBhvr>
                                    </p:animEffect>
                                  </p:childTnLst>
                                </p:cTn>
                              </p:par>
                            </p:childTnLst>
                          </p:cTn>
                        </p:par>
                        <p:par>
                          <p:cTn id="10" fill="hold">
                            <p:stCondLst>
                              <p:cond delay="3000"/>
                            </p:stCondLst>
                            <p:childTnLst>
                              <p:par>
                                <p:cTn id="11" presetID="34" presetClass="entr" presetSubtype="0" fill="hold" nodeType="afterEffect">
                                  <p:stCondLst>
                                    <p:cond delay="0"/>
                                  </p:stCondLst>
                                  <p:childTnLst>
                                    <p:set>
                                      <p:cBhvr>
                                        <p:cTn id="12" dur="1" fill="hold">
                                          <p:stCondLst>
                                            <p:cond delay="0"/>
                                          </p:stCondLst>
                                        </p:cTn>
                                        <p:tgtEl>
                                          <p:spTgt spid="13315"/>
                                        </p:tgtEl>
                                        <p:attrNameLst>
                                          <p:attrName>style.visibility</p:attrName>
                                        </p:attrNameLst>
                                      </p:cBhvr>
                                      <p:to>
                                        <p:strVal val="visible"/>
                                      </p:to>
                                    </p:set>
                                    <p:anim from="(-#ppt_w/2)" to="(#ppt_x)" calcmode="lin" valueType="num">
                                      <p:cBhvr>
                                        <p:cTn id="13" dur="600" fill="hold">
                                          <p:stCondLst>
                                            <p:cond delay="0"/>
                                          </p:stCondLst>
                                        </p:cTn>
                                        <p:tgtEl>
                                          <p:spTgt spid="13315"/>
                                        </p:tgtEl>
                                        <p:attrNameLst>
                                          <p:attrName>ppt_x</p:attrName>
                                        </p:attrNameLst>
                                      </p:cBhvr>
                                    </p:anim>
                                    <p:anim from="0" to="-1.0" calcmode="lin" valueType="num">
                                      <p:cBhvr>
                                        <p:cTn id="14" dur="200" decel="50000" autoRev="1" fill="hold">
                                          <p:stCondLst>
                                            <p:cond delay="600"/>
                                          </p:stCondLst>
                                        </p:cTn>
                                        <p:tgtEl>
                                          <p:spTgt spid="13315"/>
                                        </p:tgtEl>
                                        <p:attrNameLst>
                                          <p:attrName>xshear</p:attrName>
                                        </p:attrNameLst>
                                      </p:cBhvr>
                                    </p:anim>
                                    <p:animScale>
                                      <p:cBhvr>
                                        <p:cTn id="15" dur="200" decel="100000" autoRev="1" fill="hold">
                                          <p:stCondLst>
                                            <p:cond delay="600"/>
                                          </p:stCondLst>
                                        </p:cTn>
                                        <p:tgtEl>
                                          <p:spTgt spid="13315"/>
                                        </p:tgtEl>
                                      </p:cBhvr>
                                      <p:from x="100000" y="100000"/>
                                      <p:to x="80000" y="100000"/>
                                    </p:animScale>
                                    <p:anim by="(#ppt_h/3+#ppt_w*0.1)" calcmode="lin" valueType="num">
                                      <p:cBhvr additive="sum">
                                        <p:cTn id="16" dur="200" decel="100000" autoRev="1" fill="hold">
                                          <p:stCondLst>
                                            <p:cond delay="600"/>
                                          </p:stCondLst>
                                        </p:cTn>
                                        <p:tgtEl>
                                          <p:spTgt spid="133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260648"/>
            <a:ext cx="7406640" cy="864096"/>
          </a:xfrm>
        </p:spPr>
        <p:txBody>
          <a:bodyPr>
            <a:normAutofit/>
          </a:bodyPr>
          <a:lstStyle/>
          <a:p>
            <a:pPr algn="ctr"/>
            <a:r>
              <a:rPr lang="ru-RU" sz="4800" b="1" dirty="0" smtClean="0"/>
              <a:t>Долгий бег</a:t>
            </a:r>
            <a:endParaRPr lang="ru-RU" sz="4800" b="1" dirty="0"/>
          </a:p>
        </p:txBody>
      </p:sp>
      <p:sp>
        <p:nvSpPr>
          <p:cNvPr id="3" name="Подзаголовок 2"/>
          <p:cNvSpPr>
            <a:spLocks noGrp="1"/>
          </p:cNvSpPr>
          <p:nvPr>
            <p:ph type="subTitle" idx="1"/>
          </p:nvPr>
        </p:nvSpPr>
        <p:spPr>
          <a:xfrm>
            <a:off x="1043608" y="1844824"/>
            <a:ext cx="4176464" cy="4819296"/>
          </a:xfrm>
        </p:spPr>
        <p:txBody>
          <a:bodyPr>
            <a:normAutofit lnSpcReduction="10000"/>
          </a:bodyPr>
          <a:lstStyle/>
          <a:p>
            <a:r>
              <a:rPr lang="ru-RU" b="1" u="sng" dirty="0" smtClean="0">
                <a:solidFill>
                  <a:srgbClr val="C00000"/>
                </a:solidFill>
              </a:rPr>
              <a:t>Долгий бег</a:t>
            </a:r>
            <a:r>
              <a:rPr lang="ru-RU" b="1" dirty="0" smtClean="0">
                <a:solidFill>
                  <a:srgbClr val="C00000"/>
                </a:solidFill>
              </a:rPr>
              <a:t>  — </a:t>
            </a:r>
            <a:r>
              <a:rPr lang="ru-RU" b="1" dirty="0" err="1" smtClean="0">
                <a:solidFill>
                  <a:srgbClr val="C00000"/>
                </a:solidFill>
              </a:rPr>
              <a:t>бег</a:t>
            </a:r>
            <a:r>
              <a:rPr lang="ru-RU" b="1" dirty="0" smtClean="0">
                <a:solidFill>
                  <a:srgbClr val="C00000"/>
                </a:solidFill>
              </a:rPr>
              <a:t> на 7 стадий (1344 м). Атлеты, пробегая стадию, разворачивались вокруг столба на одном конце стадиона, затем бежали стадию назад и разворачивались вокруг другого столба.</a:t>
            </a:r>
          </a:p>
          <a:p>
            <a:r>
              <a:rPr lang="ru-RU" b="1" dirty="0" smtClean="0">
                <a:solidFill>
                  <a:srgbClr val="C00000"/>
                </a:solidFill>
              </a:rPr>
              <a:t>Добавлен в Олимпийские состязания на 15-й Олимпиаде в 720 г. до н. э.</a:t>
            </a:r>
            <a:endParaRPr lang="ru-RU" b="1" dirty="0">
              <a:solidFill>
                <a:srgbClr val="C00000"/>
              </a:solidFill>
            </a:endParaRPr>
          </a:p>
        </p:txBody>
      </p:sp>
      <p:pic>
        <p:nvPicPr>
          <p:cNvPr id="14338" name="Picture 2" descr="D:\Папа\МАТЕРИАЛЫ К ПРЕЗЕНТАЦИЯМ\ОЛИМПИАДА\КАРТИНКИ\Античность\бег\course.gif"/>
          <p:cNvPicPr>
            <a:picLocks noChangeAspect="1" noChangeArrowheads="1"/>
          </p:cNvPicPr>
          <p:nvPr/>
        </p:nvPicPr>
        <p:blipFill>
          <a:blip r:embed="rId3" cstate="print"/>
          <a:srcRect/>
          <a:stretch>
            <a:fillRect/>
          </a:stretch>
        </p:blipFill>
        <p:spPr bwMode="auto">
          <a:xfrm>
            <a:off x="5359846" y="2348880"/>
            <a:ext cx="3676650" cy="3067050"/>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3000" fill="hold"/>
                                        <p:tgtEl>
                                          <p:spTgt spid="14338"/>
                                        </p:tgtEl>
                                        <p:attrNameLst>
                                          <p:attrName>ppt_w</p:attrName>
                                        </p:attrNameLst>
                                      </p:cBhvr>
                                      <p:tavLst>
                                        <p:tav tm="0">
                                          <p:val>
                                            <p:fltVal val="0"/>
                                          </p:val>
                                        </p:tav>
                                        <p:tav tm="100000">
                                          <p:val>
                                            <p:strVal val="#ppt_w"/>
                                          </p:val>
                                        </p:tav>
                                      </p:tavLst>
                                    </p:anim>
                                    <p:anim calcmode="lin" valueType="num">
                                      <p:cBhvr>
                                        <p:cTn id="8" dur="3000" fill="hold"/>
                                        <p:tgtEl>
                                          <p:spTgt spid="14338"/>
                                        </p:tgtEl>
                                        <p:attrNameLst>
                                          <p:attrName>ppt_h</p:attrName>
                                        </p:attrNameLst>
                                      </p:cBhvr>
                                      <p:tavLst>
                                        <p:tav tm="0">
                                          <p:val>
                                            <p:fltVal val="0"/>
                                          </p:val>
                                        </p:tav>
                                        <p:tav tm="100000">
                                          <p:val>
                                            <p:strVal val="#ppt_h"/>
                                          </p:val>
                                        </p:tav>
                                      </p:tavLst>
                                    </p:anim>
                                    <p:animEffect transition="in" filter="fade">
                                      <p:cBhvr>
                                        <p:cTn id="9" dur="3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908862"/>
          </a:xfrm>
        </p:spPr>
        <p:txBody>
          <a:bodyPr>
            <a:normAutofit/>
          </a:bodyPr>
          <a:lstStyle/>
          <a:p>
            <a:r>
              <a:rPr lang="ru-RU" sz="4800" b="1" dirty="0" smtClean="0"/>
              <a:t>Бег в полном вооружении</a:t>
            </a:r>
            <a:endParaRPr lang="ru-RU" sz="4800" b="1" dirty="0"/>
          </a:p>
        </p:txBody>
      </p:sp>
      <p:sp>
        <p:nvSpPr>
          <p:cNvPr id="3" name="Подзаголовок 2"/>
          <p:cNvSpPr>
            <a:spLocks noGrp="1"/>
          </p:cNvSpPr>
          <p:nvPr>
            <p:ph type="subTitle" idx="1"/>
          </p:nvPr>
        </p:nvSpPr>
        <p:spPr>
          <a:xfrm>
            <a:off x="1259632" y="1340768"/>
            <a:ext cx="4248472" cy="5517232"/>
          </a:xfrm>
        </p:spPr>
        <p:txBody>
          <a:bodyPr>
            <a:normAutofit lnSpcReduction="10000"/>
          </a:bodyPr>
          <a:lstStyle/>
          <a:p>
            <a:r>
              <a:rPr lang="ru-RU" b="1" u="sng" dirty="0" smtClean="0">
                <a:solidFill>
                  <a:schemeClr val="accent3"/>
                </a:solidFill>
              </a:rPr>
              <a:t>Бег в полном вооружении или бег гоплитов</a:t>
            </a:r>
            <a:r>
              <a:rPr lang="ru-RU" b="1" dirty="0" smtClean="0">
                <a:solidFill>
                  <a:schemeClr val="accent3"/>
                </a:solidFill>
              </a:rPr>
              <a:t>  — бег в шлеме, поножах и со щитом на две стадии. Позднее из вооружения оставили только щит. Добавлен в Олимпийские состязания на 65-й Олимпиаде в 520 до н. э. Атлеты соревнуются обнажёнными, как и в других Олимпийских видах за исключением скачек. Бегом гоплитов игры завершались.</a:t>
            </a:r>
            <a:endParaRPr lang="ru-RU" b="1" dirty="0">
              <a:solidFill>
                <a:schemeClr val="accent3"/>
              </a:solidFill>
            </a:endParaRPr>
          </a:p>
        </p:txBody>
      </p:sp>
      <p:pic>
        <p:nvPicPr>
          <p:cNvPr id="15364" name="Picture 4" descr="D:\Папа\МАТЕРИАЛЫ К ПРЕЗЕНТАЦИЯМ\ОЛИМПИАДА\КАРТИНКИ\Античность\бег\i.jpg"/>
          <p:cNvPicPr>
            <a:picLocks noChangeAspect="1" noChangeArrowheads="1"/>
          </p:cNvPicPr>
          <p:nvPr/>
        </p:nvPicPr>
        <p:blipFill>
          <a:blip r:embed="rId3" cstate="print"/>
          <a:srcRect/>
          <a:stretch>
            <a:fillRect/>
          </a:stretch>
        </p:blipFill>
        <p:spPr bwMode="auto">
          <a:xfrm>
            <a:off x="6000760" y="1714488"/>
            <a:ext cx="2921571" cy="4066104"/>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3000" fill="hold"/>
                                        <p:tgtEl>
                                          <p:spTgt spid="15364"/>
                                        </p:tgtEl>
                                        <p:attrNameLst>
                                          <p:attrName>ppt_w</p:attrName>
                                        </p:attrNameLst>
                                      </p:cBhvr>
                                      <p:tavLst>
                                        <p:tav tm="0">
                                          <p:val>
                                            <p:fltVal val="0"/>
                                          </p:val>
                                        </p:tav>
                                        <p:tav tm="100000">
                                          <p:val>
                                            <p:strVal val="#ppt_w"/>
                                          </p:val>
                                        </p:tav>
                                      </p:tavLst>
                                    </p:anim>
                                    <p:anim calcmode="lin" valueType="num">
                                      <p:cBhvr>
                                        <p:cTn id="8" dur="3000" fill="hold"/>
                                        <p:tgtEl>
                                          <p:spTgt spid="15364"/>
                                        </p:tgtEl>
                                        <p:attrNameLst>
                                          <p:attrName>ppt_h</p:attrName>
                                        </p:attrNameLst>
                                      </p:cBhvr>
                                      <p:tavLst>
                                        <p:tav tm="0">
                                          <p:val>
                                            <p:fltVal val="0"/>
                                          </p:val>
                                        </p:tav>
                                        <p:tav tm="100000">
                                          <p:val>
                                            <p:strVal val="#ppt_h"/>
                                          </p:val>
                                        </p:tav>
                                      </p:tavLst>
                                    </p:anim>
                                    <p:animEffect transition="in" filter="fade">
                                      <p:cBhvr>
                                        <p:cTn id="9" dur="3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980728"/>
          </a:xfrm>
        </p:spPr>
        <p:txBody>
          <a:bodyPr>
            <a:normAutofit/>
          </a:bodyPr>
          <a:lstStyle/>
          <a:p>
            <a:pPr algn="ctr"/>
            <a:r>
              <a:rPr lang="ru-RU" sz="4800" b="1" dirty="0" smtClean="0"/>
              <a:t>Единоборства</a:t>
            </a:r>
            <a:endParaRPr lang="ru-RU" sz="4800" b="1" dirty="0"/>
          </a:p>
        </p:txBody>
      </p:sp>
      <p:sp>
        <p:nvSpPr>
          <p:cNvPr id="3" name="Подзаголовок 2"/>
          <p:cNvSpPr>
            <a:spLocks noGrp="1"/>
          </p:cNvSpPr>
          <p:nvPr>
            <p:ph type="subTitle" idx="1"/>
          </p:nvPr>
        </p:nvSpPr>
        <p:spPr>
          <a:xfrm>
            <a:off x="1043608" y="1052736"/>
            <a:ext cx="8100392" cy="5805264"/>
          </a:xfrm>
        </p:spPr>
        <p:txBody>
          <a:bodyPr/>
          <a:lstStyle/>
          <a:p>
            <a:endParaRPr lang="ru-RU" b="1" dirty="0" smtClean="0"/>
          </a:p>
          <a:p>
            <a:r>
              <a:rPr lang="ru-RU" sz="3200" b="1" dirty="0" smtClean="0">
                <a:solidFill>
                  <a:schemeClr val="accent3"/>
                </a:solidFill>
              </a:rPr>
              <a:t>Борьба                               Пентатлон</a:t>
            </a:r>
          </a:p>
          <a:p>
            <a:endParaRPr lang="ru-RU" sz="3200" b="1" dirty="0" smtClean="0">
              <a:solidFill>
                <a:schemeClr val="accent3"/>
              </a:solidFill>
            </a:endParaRPr>
          </a:p>
          <a:p>
            <a:endParaRPr lang="ru-RU" sz="3200" b="1" dirty="0" smtClean="0">
              <a:solidFill>
                <a:schemeClr val="accent3"/>
              </a:solidFill>
            </a:endParaRPr>
          </a:p>
          <a:p>
            <a:r>
              <a:rPr lang="ru-RU" sz="3200" b="1" dirty="0" smtClean="0">
                <a:solidFill>
                  <a:schemeClr val="accent3"/>
                </a:solidFill>
              </a:rPr>
              <a:t>Кулачный бой                 Конные бега</a:t>
            </a:r>
          </a:p>
          <a:p>
            <a:endParaRPr lang="ru-RU" sz="3200" b="1" dirty="0" smtClean="0">
              <a:solidFill>
                <a:schemeClr val="accent3"/>
              </a:solidFill>
            </a:endParaRPr>
          </a:p>
          <a:p>
            <a:endParaRPr lang="ru-RU" sz="3200" b="1" dirty="0" smtClean="0">
              <a:solidFill>
                <a:schemeClr val="accent3"/>
              </a:solidFill>
            </a:endParaRPr>
          </a:p>
          <a:p>
            <a:r>
              <a:rPr lang="ru-RU" sz="3200" b="1" dirty="0" smtClean="0">
                <a:solidFill>
                  <a:schemeClr val="accent3"/>
                </a:solidFill>
              </a:rPr>
              <a:t>Панкратион                     Соревнования                                                                                                                                                             </a:t>
            </a:r>
            <a:r>
              <a:rPr lang="ru-RU" sz="3200" b="1" dirty="0" smtClean="0">
                <a:solidFill>
                  <a:schemeClr val="bg1"/>
                </a:solidFill>
              </a:rPr>
              <a:t>.</a:t>
            </a:r>
            <a:r>
              <a:rPr lang="ru-RU" sz="3200" b="1" dirty="0" smtClean="0">
                <a:solidFill>
                  <a:schemeClr val="accent3"/>
                </a:solidFill>
              </a:rPr>
              <a:t>                                              трубачей и                          </a:t>
            </a:r>
          </a:p>
          <a:p>
            <a:r>
              <a:rPr lang="ru-RU" sz="3200" b="1" dirty="0" smtClean="0">
                <a:solidFill>
                  <a:schemeClr val="accent3"/>
                </a:solidFill>
              </a:rPr>
              <a:t>                                                герольдов</a:t>
            </a:r>
          </a:p>
        </p:txBody>
      </p:sp>
      <p:pic>
        <p:nvPicPr>
          <p:cNvPr id="1027" name="Picture 3" descr="D:\Папа\МАТЕРИАЛЫ К ПРЕЗЕНТАЦИЯМ\ОЛИМПИАДА\КАРТИНКИ\Античность\Борьба греч\pankratiasts1_750.jpg"/>
          <p:cNvPicPr>
            <a:picLocks noChangeAspect="1" noChangeArrowheads="1"/>
          </p:cNvPicPr>
          <p:nvPr/>
        </p:nvPicPr>
        <p:blipFill>
          <a:blip r:embed="rId3" cstate="print"/>
          <a:srcRect/>
          <a:stretch>
            <a:fillRect/>
          </a:stretch>
        </p:blipFill>
        <p:spPr bwMode="auto">
          <a:xfrm>
            <a:off x="3563888" y="1412776"/>
            <a:ext cx="1441962" cy="934789"/>
          </a:xfrm>
          <a:prstGeom prst="rect">
            <a:avLst/>
          </a:prstGeom>
          <a:noFill/>
        </p:spPr>
      </p:pic>
      <p:pic>
        <p:nvPicPr>
          <p:cNvPr id="1028" name="Picture 4" descr="D:\Папа\МАТЕРИАЛЫ К ПРЕЗЕНТАЦИЯМ\ОЛИМПИАДА\КАРТИНКИ\Античность\Бокс(Кулачный бой)\Kulachnyi boi.jpg"/>
          <p:cNvPicPr>
            <a:picLocks noChangeAspect="1" noChangeArrowheads="1"/>
          </p:cNvPicPr>
          <p:nvPr/>
        </p:nvPicPr>
        <p:blipFill>
          <a:blip r:embed="rId4" cstate="print"/>
          <a:srcRect/>
          <a:stretch>
            <a:fillRect/>
          </a:stretch>
        </p:blipFill>
        <p:spPr bwMode="auto">
          <a:xfrm>
            <a:off x="3851920" y="2564904"/>
            <a:ext cx="1171956" cy="1617300"/>
          </a:xfrm>
          <a:prstGeom prst="rect">
            <a:avLst/>
          </a:prstGeom>
          <a:noFill/>
        </p:spPr>
      </p:pic>
      <p:pic>
        <p:nvPicPr>
          <p:cNvPr id="1030" name="Picture 6" descr="D:\Папа\МАТЕРИАЛЫ К ПРЕЗЕНТАЦИЯМ\ОЛИМПИАДА\КАРТИНКИ\Античность\Панкратион\i84252425_67610.jpg"/>
          <p:cNvPicPr>
            <a:picLocks noChangeAspect="1" noChangeArrowheads="1"/>
          </p:cNvPicPr>
          <p:nvPr/>
        </p:nvPicPr>
        <p:blipFill>
          <a:blip r:embed="rId5" cstate="print"/>
          <a:srcRect/>
          <a:stretch>
            <a:fillRect/>
          </a:stretch>
        </p:blipFill>
        <p:spPr bwMode="auto">
          <a:xfrm>
            <a:off x="3635896" y="4437112"/>
            <a:ext cx="1354598" cy="1296144"/>
          </a:xfrm>
          <a:prstGeom prst="rect">
            <a:avLst/>
          </a:prstGeom>
          <a:noFill/>
        </p:spPr>
      </p:pic>
      <p:pic>
        <p:nvPicPr>
          <p:cNvPr id="1031" name="Picture 7" descr="D:\Папа\МАТЕРИАЛЫ К ПРЕЗЕНТАЦИЯМ\ОЛИМПИАДА\КАРТИНКИ\Античность\fgyjufg.jpeg"/>
          <p:cNvPicPr>
            <a:picLocks noChangeAspect="1" noChangeArrowheads="1"/>
          </p:cNvPicPr>
          <p:nvPr/>
        </p:nvPicPr>
        <p:blipFill>
          <a:blip r:embed="rId6" cstate="print"/>
          <a:srcRect/>
          <a:stretch>
            <a:fillRect/>
          </a:stretch>
        </p:blipFill>
        <p:spPr bwMode="auto">
          <a:xfrm>
            <a:off x="7884368" y="1124744"/>
            <a:ext cx="885825" cy="1362075"/>
          </a:xfrm>
          <a:prstGeom prst="rect">
            <a:avLst/>
          </a:prstGeom>
          <a:noFill/>
        </p:spPr>
      </p:pic>
      <p:pic>
        <p:nvPicPr>
          <p:cNvPr id="1033" name="Picture 9" descr="D:\Папа\МАТЕРИАЛЫ К ПРЕЗЕНТАЦИЯМ\ОЛИМПИАДА\КАРТИНКИ\Античность\07C91D946B4B4681A37490C4799F7093 копия.jpg"/>
          <p:cNvPicPr>
            <a:picLocks noChangeAspect="1" noChangeArrowheads="1"/>
          </p:cNvPicPr>
          <p:nvPr/>
        </p:nvPicPr>
        <p:blipFill>
          <a:blip r:embed="rId7" cstate="print"/>
          <a:srcRect/>
          <a:stretch>
            <a:fillRect/>
          </a:stretch>
        </p:blipFill>
        <p:spPr bwMode="auto">
          <a:xfrm>
            <a:off x="7668344" y="2924944"/>
            <a:ext cx="1388599" cy="1289720"/>
          </a:xfrm>
          <a:prstGeom prst="rect">
            <a:avLst/>
          </a:prstGeom>
          <a:noFill/>
        </p:spPr>
      </p:pic>
      <p:pic>
        <p:nvPicPr>
          <p:cNvPr id="1034" name="Picture 10" descr="D:\Папа\МАТЕРИАЛЫ К ПРЕЗЕНТАЦИЯМ\ОЛИМПИАДА\КАРТИНКИ\Античность\трубач.jpg"/>
          <p:cNvPicPr>
            <a:picLocks noChangeAspect="1" noChangeArrowheads="1"/>
          </p:cNvPicPr>
          <p:nvPr/>
        </p:nvPicPr>
        <p:blipFill>
          <a:blip r:embed="rId8" cstate="print"/>
          <a:srcRect/>
          <a:stretch>
            <a:fillRect/>
          </a:stretch>
        </p:blipFill>
        <p:spPr bwMode="auto">
          <a:xfrm>
            <a:off x="7812360" y="4437112"/>
            <a:ext cx="1054100" cy="2197100"/>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1124744"/>
          </a:xfrm>
        </p:spPr>
        <p:txBody>
          <a:bodyPr>
            <a:normAutofit/>
          </a:bodyPr>
          <a:lstStyle/>
          <a:p>
            <a:pPr algn="ctr"/>
            <a:r>
              <a:rPr lang="ru-RU" sz="6000" b="1" dirty="0" smtClean="0">
                <a:solidFill>
                  <a:schemeClr val="accent3"/>
                </a:solidFill>
              </a:rPr>
              <a:t>Борьба</a:t>
            </a:r>
            <a:endParaRPr lang="ru-RU" sz="5400" dirty="0"/>
          </a:p>
        </p:txBody>
      </p:sp>
      <p:sp>
        <p:nvSpPr>
          <p:cNvPr id="3" name="Подзаголовок 2"/>
          <p:cNvSpPr>
            <a:spLocks noGrp="1"/>
          </p:cNvSpPr>
          <p:nvPr>
            <p:ph type="subTitle" idx="1"/>
          </p:nvPr>
        </p:nvSpPr>
        <p:spPr>
          <a:xfrm>
            <a:off x="1259632" y="1124744"/>
            <a:ext cx="4392488" cy="5733256"/>
          </a:xfrm>
        </p:spPr>
        <p:txBody>
          <a:bodyPr>
            <a:normAutofit lnSpcReduction="10000"/>
          </a:bodyPr>
          <a:lstStyle/>
          <a:p>
            <a:r>
              <a:rPr lang="ru-RU" b="1" u="sng" dirty="0" smtClean="0">
                <a:solidFill>
                  <a:schemeClr val="accent3"/>
                </a:solidFill>
              </a:rPr>
              <a:t>Борьба</a:t>
            </a:r>
            <a:r>
              <a:rPr lang="ru-RU" b="1" dirty="0" smtClean="0">
                <a:solidFill>
                  <a:schemeClr val="accent3"/>
                </a:solidFill>
              </a:rPr>
              <a:t> — добавлена в Олимпийские состязания на 18-й Олимпиаде (708 г. до н. э.). Правилами запрещались удары, но толчки разрешались. Греческий язык имел много терминов для обозначения различных приемов и позиций. Борьба разделялась на две основные позиции: в стойке и на земле, вернее мягком грунте, посыпанном песком.</a:t>
            </a:r>
          </a:p>
          <a:p>
            <a:endParaRPr lang="ru-RU" dirty="0"/>
          </a:p>
        </p:txBody>
      </p:sp>
      <p:pic>
        <p:nvPicPr>
          <p:cNvPr id="2050" name="Picture 2" descr="D:\Папа\МАТЕРИАЛЫ К ПРЕЗЕНТАЦИЯМ\ОЛИМПИАДА\КАРТИНКИ\Античность\Борьба греч\pankratiasts1_750.jpg"/>
          <p:cNvPicPr>
            <a:picLocks noChangeAspect="1" noChangeArrowheads="1"/>
          </p:cNvPicPr>
          <p:nvPr/>
        </p:nvPicPr>
        <p:blipFill>
          <a:blip r:embed="rId3" cstate="print"/>
          <a:srcRect/>
          <a:stretch>
            <a:fillRect/>
          </a:stretch>
        </p:blipFill>
        <p:spPr bwMode="auto">
          <a:xfrm>
            <a:off x="6084168" y="4950765"/>
            <a:ext cx="2873177" cy="1862611"/>
          </a:xfrm>
          <a:prstGeom prst="rect">
            <a:avLst/>
          </a:prstGeom>
          <a:noFill/>
        </p:spPr>
      </p:pic>
      <p:pic>
        <p:nvPicPr>
          <p:cNvPr id="2053" name="Picture 5" descr="D:\Папа\МАТЕРИАЛЫ К ПРЕЗЕНТАЦИЯМ\ОЛИМПИАДА\КАРТИНКИ\Античность\Борьба греч\1000_124.jpg"/>
          <p:cNvPicPr>
            <a:picLocks noChangeAspect="1" noChangeArrowheads="1"/>
          </p:cNvPicPr>
          <p:nvPr/>
        </p:nvPicPr>
        <p:blipFill>
          <a:blip r:embed="rId4" cstate="print"/>
          <a:srcRect/>
          <a:stretch>
            <a:fillRect/>
          </a:stretch>
        </p:blipFill>
        <p:spPr bwMode="auto">
          <a:xfrm>
            <a:off x="6084168" y="1080120"/>
            <a:ext cx="2801183" cy="1988840"/>
          </a:xfrm>
          <a:prstGeom prst="rect">
            <a:avLst/>
          </a:prstGeom>
          <a:noFill/>
        </p:spPr>
      </p:pic>
      <p:pic>
        <p:nvPicPr>
          <p:cNvPr id="2054" name="Picture 6" descr="D:\Папа\МАТЕРИАЛЫ К ПРЕЗЕНТАЦИЯМ\ОЛИМПИАДА\КАРТИНКИ\Античность\jkiyru.jpg"/>
          <p:cNvPicPr>
            <a:picLocks noChangeAspect="1" noChangeArrowheads="1"/>
          </p:cNvPicPr>
          <p:nvPr/>
        </p:nvPicPr>
        <p:blipFill>
          <a:blip r:embed="rId5" cstate="print"/>
          <a:srcRect/>
          <a:stretch>
            <a:fillRect/>
          </a:stretch>
        </p:blipFill>
        <p:spPr bwMode="auto">
          <a:xfrm>
            <a:off x="6084168" y="3181174"/>
            <a:ext cx="2840757" cy="1687986"/>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3000" fill="hold"/>
                                        <p:tgtEl>
                                          <p:spTgt spid="2053"/>
                                        </p:tgtEl>
                                        <p:attrNameLst>
                                          <p:attrName>ppt_w</p:attrName>
                                        </p:attrNameLst>
                                      </p:cBhvr>
                                      <p:tavLst>
                                        <p:tav tm="0">
                                          <p:val>
                                            <p:fltVal val="0"/>
                                          </p:val>
                                        </p:tav>
                                        <p:tav tm="100000">
                                          <p:val>
                                            <p:strVal val="#ppt_w"/>
                                          </p:val>
                                        </p:tav>
                                      </p:tavLst>
                                    </p:anim>
                                    <p:anim calcmode="lin" valueType="num">
                                      <p:cBhvr>
                                        <p:cTn id="8" dur="3000" fill="hold"/>
                                        <p:tgtEl>
                                          <p:spTgt spid="2053"/>
                                        </p:tgtEl>
                                        <p:attrNameLst>
                                          <p:attrName>ppt_h</p:attrName>
                                        </p:attrNameLst>
                                      </p:cBhvr>
                                      <p:tavLst>
                                        <p:tav tm="0">
                                          <p:val>
                                            <p:fltVal val="0"/>
                                          </p:val>
                                        </p:tav>
                                        <p:tav tm="100000">
                                          <p:val>
                                            <p:strVal val="#ppt_h"/>
                                          </p:val>
                                        </p:tav>
                                      </p:tavLst>
                                    </p:anim>
                                    <p:animEffect transition="in" filter="fade">
                                      <p:cBhvr>
                                        <p:cTn id="9" dur="3000"/>
                                        <p:tgtEl>
                                          <p:spTgt spid="2053"/>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p:cTn id="13" dur="3000" fill="hold"/>
                                        <p:tgtEl>
                                          <p:spTgt spid="2054"/>
                                        </p:tgtEl>
                                        <p:attrNameLst>
                                          <p:attrName>ppt_w</p:attrName>
                                        </p:attrNameLst>
                                      </p:cBhvr>
                                      <p:tavLst>
                                        <p:tav tm="0">
                                          <p:val>
                                            <p:fltVal val="0"/>
                                          </p:val>
                                        </p:tav>
                                        <p:tav tm="100000">
                                          <p:val>
                                            <p:strVal val="#ppt_w"/>
                                          </p:val>
                                        </p:tav>
                                      </p:tavLst>
                                    </p:anim>
                                    <p:anim calcmode="lin" valueType="num">
                                      <p:cBhvr>
                                        <p:cTn id="14" dur="3000" fill="hold"/>
                                        <p:tgtEl>
                                          <p:spTgt spid="2054"/>
                                        </p:tgtEl>
                                        <p:attrNameLst>
                                          <p:attrName>ppt_h</p:attrName>
                                        </p:attrNameLst>
                                      </p:cBhvr>
                                      <p:tavLst>
                                        <p:tav tm="0">
                                          <p:val>
                                            <p:fltVal val="0"/>
                                          </p:val>
                                        </p:tav>
                                        <p:tav tm="100000">
                                          <p:val>
                                            <p:strVal val="#ppt_h"/>
                                          </p:val>
                                        </p:tav>
                                      </p:tavLst>
                                    </p:anim>
                                    <p:animEffect transition="in" filter="fade">
                                      <p:cBhvr>
                                        <p:cTn id="15" dur="3000"/>
                                        <p:tgtEl>
                                          <p:spTgt spid="2054"/>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3000" fill="hold"/>
                                        <p:tgtEl>
                                          <p:spTgt spid="2050"/>
                                        </p:tgtEl>
                                        <p:attrNameLst>
                                          <p:attrName>ppt_w</p:attrName>
                                        </p:attrNameLst>
                                      </p:cBhvr>
                                      <p:tavLst>
                                        <p:tav tm="0">
                                          <p:val>
                                            <p:fltVal val="0"/>
                                          </p:val>
                                        </p:tav>
                                        <p:tav tm="100000">
                                          <p:val>
                                            <p:strVal val="#ppt_w"/>
                                          </p:val>
                                        </p:tav>
                                      </p:tavLst>
                                    </p:anim>
                                    <p:anim calcmode="lin" valueType="num">
                                      <p:cBhvr>
                                        <p:cTn id="20" dur="3000" fill="hold"/>
                                        <p:tgtEl>
                                          <p:spTgt spid="2050"/>
                                        </p:tgtEl>
                                        <p:attrNameLst>
                                          <p:attrName>ppt_h</p:attrName>
                                        </p:attrNameLst>
                                      </p:cBhvr>
                                      <p:tavLst>
                                        <p:tav tm="0">
                                          <p:val>
                                            <p:fltVal val="0"/>
                                          </p:val>
                                        </p:tav>
                                        <p:tav tm="100000">
                                          <p:val>
                                            <p:strVal val="#ppt_h"/>
                                          </p:val>
                                        </p:tav>
                                      </p:tavLst>
                                    </p:anim>
                                    <p:animEffect transition="in" filter="fade">
                                      <p:cBhvr>
                                        <p:cTn id="21"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980728"/>
          </a:xfrm>
        </p:spPr>
        <p:txBody>
          <a:bodyPr>
            <a:normAutofit/>
          </a:bodyPr>
          <a:lstStyle/>
          <a:p>
            <a:pPr algn="ctr"/>
            <a:r>
              <a:rPr lang="ru-RU" sz="5400" b="1" dirty="0" smtClean="0">
                <a:solidFill>
                  <a:schemeClr val="accent3"/>
                </a:solidFill>
              </a:rPr>
              <a:t>Бокс - Кулачный бой</a:t>
            </a:r>
            <a:endParaRPr lang="ru-RU" sz="4800" dirty="0"/>
          </a:p>
        </p:txBody>
      </p:sp>
      <p:sp>
        <p:nvSpPr>
          <p:cNvPr id="3" name="Подзаголовок 2"/>
          <p:cNvSpPr>
            <a:spLocks noGrp="1"/>
          </p:cNvSpPr>
          <p:nvPr>
            <p:ph type="subTitle" idx="1"/>
          </p:nvPr>
        </p:nvSpPr>
        <p:spPr>
          <a:xfrm flipH="1">
            <a:off x="1043608" y="1196752"/>
            <a:ext cx="8100392" cy="3672408"/>
          </a:xfrm>
        </p:spPr>
        <p:txBody>
          <a:bodyPr>
            <a:normAutofit fontScale="92500" lnSpcReduction="10000"/>
          </a:bodyPr>
          <a:lstStyle/>
          <a:p>
            <a:r>
              <a:rPr lang="ru-RU" b="1" dirty="0" smtClean="0">
                <a:solidFill>
                  <a:schemeClr val="accent3"/>
                </a:solidFill>
              </a:rPr>
              <a:t>Добавлен в Олимпийские состязания на 23-й Олимпиаде (688 г. до н. э.). Особым уважением пользовались боксёры, сумевшие победить, не получив удара от соперника. Правилами в боксе запрещался захват соперника, подножки и удары ногами. Боксёры обматывали кисти кожаными ремнями, тем не менее этот вид состязаний считался самым опасным. Античные авторы живописуют разбитые носы, выбитые зубы и смятые уши у атлетов. Гибель атлета в поединке не являлась чем-то исключительным.</a:t>
            </a:r>
          </a:p>
          <a:p>
            <a:endParaRPr lang="ru-RU" dirty="0"/>
          </a:p>
        </p:txBody>
      </p:sp>
      <p:pic>
        <p:nvPicPr>
          <p:cNvPr id="3076" name="Picture 4" descr="D:\Папа\МАТЕРИАЛЫ К ПРЕЗЕНТАЦИЯМ\ОЛИМПИАДА\КАРТИНКИ\Античность\Бокс(Кулачный бой)\800px-Boxer_of_quirinal_hands.jpg"/>
          <p:cNvPicPr>
            <a:picLocks noChangeAspect="1" noChangeArrowheads="1"/>
          </p:cNvPicPr>
          <p:nvPr/>
        </p:nvPicPr>
        <p:blipFill>
          <a:blip r:embed="rId3" cstate="print"/>
          <a:srcRect/>
          <a:stretch>
            <a:fillRect/>
          </a:stretch>
        </p:blipFill>
        <p:spPr bwMode="auto">
          <a:xfrm>
            <a:off x="1403648" y="4679756"/>
            <a:ext cx="2770114" cy="1845588"/>
          </a:xfrm>
          <a:prstGeom prst="rect">
            <a:avLst/>
          </a:prstGeom>
          <a:noFill/>
        </p:spPr>
      </p:pic>
      <p:pic>
        <p:nvPicPr>
          <p:cNvPr id="3077" name="Picture 5" descr="D:\Папа\МАТЕРИАЛЫ К ПРЕЗЕНТАЦИЯМ\ОЛИМПИАДА\КАРТИНКИ\Античность\Бокс(Кулачный бой)\ммнн-9788.jpg"/>
          <p:cNvPicPr>
            <a:picLocks noChangeAspect="1" noChangeArrowheads="1"/>
          </p:cNvPicPr>
          <p:nvPr/>
        </p:nvPicPr>
        <p:blipFill>
          <a:blip r:embed="rId4" cstate="print"/>
          <a:srcRect/>
          <a:stretch>
            <a:fillRect/>
          </a:stretch>
        </p:blipFill>
        <p:spPr bwMode="auto">
          <a:xfrm>
            <a:off x="7556744" y="4293096"/>
            <a:ext cx="1479752" cy="2564904"/>
          </a:xfrm>
          <a:prstGeom prst="rect">
            <a:avLst/>
          </a:prstGeom>
          <a:noFill/>
        </p:spPr>
      </p:pic>
      <p:pic>
        <p:nvPicPr>
          <p:cNvPr id="3074" name="Picture 2" descr="D:\Папа\МАТЕРИАЛЫ К ПРЕЗЕНТАЦИЯМ\ОЛИМПИАДА\КАРТИНКИ\Античность\Бокс(Кулачный бой)\_017.png"/>
          <p:cNvPicPr>
            <a:picLocks noChangeAspect="1" noChangeArrowheads="1"/>
          </p:cNvPicPr>
          <p:nvPr/>
        </p:nvPicPr>
        <p:blipFill>
          <a:blip r:embed="rId5" cstate="print"/>
          <a:srcRect/>
          <a:stretch>
            <a:fillRect/>
          </a:stretch>
        </p:blipFill>
        <p:spPr bwMode="auto">
          <a:xfrm>
            <a:off x="3563888" y="4653136"/>
            <a:ext cx="3564055" cy="1946389"/>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3000" fill="hold"/>
                                        <p:tgtEl>
                                          <p:spTgt spid="3077"/>
                                        </p:tgtEl>
                                        <p:attrNameLst>
                                          <p:attrName>ppt_w</p:attrName>
                                        </p:attrNameLst>
                                      </p:cBhvr>
                                      <p:tavLst>
                                        <p:tav tm="0">
                                          <p:val>
                                            <p:fltVal val="0"/>
                                          </p:val>
                                        </p:tav>
                                        <p:tav tm="100000">
                                          <p:val>
                                            <p:strVal val="#ppt_w"/>
                                          </p:val>
                                        </p:tav>
                                      </p:tavLst>
                                    </p:anim>
                                    <p:anim calcmode="lin" valueType="num">
                                      <p:cBhvr>
                                        <p:cTn id="8" dur="3000" fill="hold"/>
                                        <p:tgtEl>
                                          <p:spTgt spid="3077"/>
                                        </p:tgtEl>
                                        <p:attrNameLst>
                                          <p:attrName>ppt_h</p:attrName>
                                        </p:attrNameLst>
                                      </p:cBhvr>
                                      <p:tavLst>
                                        <p:tav tm="0">
                                          <p:val>
                                            <p:fltVal val="0"/>
                                          </p:val>
                                        </p:tav>
                                        <p:tav tm="100000">
                                          <p:val>
                                            <p:strVal val="#ppt_h"/>
                                          </p:val>
                                        </p:tav>
                                      </p:tavLst>
                                    </p:anim>
                                    <p:animEffect transition="in" filter="fade">
                                      <p:cBhvr>
                                        <p:cTn id="9" dur="3000"/>
                                        <p:tgtEl>
                                          <p:spTgt spid="3077"/>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3000" fill="hold"/>
                                        <p:tgtEl>
                                          <p:spTgt spid="3076"/>
                                        </p:tgtEl>
                                        <p:attrNameLst>
                                          <p:attrName>ppt_w</p:attrName>
                                        </p:attrNameLst>
                                      </p:cBhvr>
                                      <p:tavLst>
                                        <p:tav tm="0">
                                          <p:val>
                                            <p:fltVal val="0"/>
                                          </p:val>
                                        </p:tav>
                                        <p:tav tm="100000">
                                          <p:val>
                                            <p:strVal val="#ppt_w"/>
                                          </p:val>
                                        </p:tav>
                                      </p:tavLst>
                                    </p:anim>
                                    <p:anim calcmode="lin" valueType="num">
                                      <p:cBhvr>
                                        <p:cTn id="14" dur="3000" fill="hold"/>
                                        <p:tgtEl>
                                          <p:spTgt spid="3076"/>
                                        </p:tgtEl>
                                        <p:attrNameLst>
                                          <p:attrName>ppt_h</p:attrName>
                                        </p:attrNameLst>
                                      </p:cBhvr>
                                      <p:tavLst>
                                        <p:tav tm="0">
                                          <p:val>
                                            <p:fltVal val="0"/>
                                          </p:val>
                                        </p:tav>
                                        <p:tav tm="100000">
                                          <p:val>
                                            <p:strVal val="#ppt_h"/>
                                          </p:val>
                                        </p:tav>
                                      </p:tavLst>
                                    </p:anim>
                                    <p:animEffect transition="in" filter="fade">
                                      <p:cBhvr>
                                        <p:cTn id="15" dur="3000"/>
                                        <p:tgtEl>
                                          <p:spTgt spid="3076"/>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3000" fill="hold"/>
                                        <p:tgtEl>
                                          <p:spTgt spid="3074"/>
                                        </p:tgtEl>
                                        <p:attrNameLst>
                                          <p:attrName>ppt_w</p:attrName>
                                        </p:attrNameLst>
                                      </p:cBhvr>
                                      <p:tavLst>
                                        <p:tav tm="0">
                                          <p:val>
                                            <p:fltVal val="0"/>
                                          </p:val>
                                        </p:tav>
                                        <p:tav tm="100000">
                                          <p:val>
                                            <p:strVal val="#ppt_w"/>
                                          </p:val>
                                        </p:tav>
                                      </p:tavLst>
                                    </p:anim>
                                    <p:anim calcmode="lin" valueType="num">
                                      <p:cBhvr>
                                        <p:cTn id="20" dur="3000" fill="hold"/>
                                        <p:tgtEl>
                                          <p:spTgt spid="3074"/>
                                        </p:tgtEl>
                                        <p:attrNameLst>
                                          <p:attrName>ppt_h</p:attrName>
                                        </p:attrNameLst>
                                      </p:cBhvr>
                                      <p:tavLst>
                                        <p:tav tm="0">
                                          <p:val>
                                            <p:fltVal val="0"/>
                                          </p:val>
                                        </p:tav>
                                        <p:tav tm="100000">
                                          <p:val>
                                            <p:strVal val="#ppt_h"/>
                                          </p:val>
                                        </p:tav>
                                      </p:tavLst>
                                    </p:anim>
                                    <p:animEffect transition="in" filter="fade">
                                      <p:cBhvr>
                                        <p:cTn id="21"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980728"/>
          </a:xfrm>
        </p:spPr>
        <p:txBody>
          <a:bodyPr>
            <a:normAutofit/>
          </a:bodyPr>
          <a:lstStyle/>
          <a:p>
            <a:pPr algn="ctr"/>
            <a:r>
              <a:rPr lang="ru-RU" sz="5400" b="1" dirty="0" smtClean="0">
                <a:solidFill>
                  <a:schemeClr val="accent3"/>
                </a:solidFill>
              </a:rPr>
              <a:t>Бокс - Кулачный бой</a:t>
            </a:r>
            <a:endParaRPr lang="ru-RU" sz="4800" dirty="0"/>
          </a:p>
        </p:txBody>
      </p:sp>
      <p:sp>
        <p:nvSpPr>
          <p:cNvPr id="3" name="Подзаголовок 2"/>
          <p:cNvSpPr>
            <a:spLocks noGrp="1"/>
          </p:cNvSpPr>
          <p:nvPr>
            <p:ph type="subTitle" idx="1"/>
          </p:nvPr>
        </p:nvSpPr>
        <p:spPr>
          <a:xfrm>
            <a:off x="1043608" y="1268760"/>
            <a:ext cx="5832648" cy="5256584"/>
          </a:xfrm>
        </p:spPr>
        <p:txBody>
          <a:bodyPr>
            <a:normAutofit fontScale="92500" lnSpcReduction="20000"/>
          </a:bodyPr>
          <a:lstStyle/>
          <a:p>
            <a:r>
              <a:rPr lang="ru-RU" b="1" dirty="0" err="1" smtClean="0">
                <a:solidFill>
                  <a:schemeClr val="accent3"/>
                </a:solidFill>
              </a:rPr>
              <a:t>Павсаний</a:t>
            </a:r>
            <a:r>
              <a:rPr lang="ru-RU" b="1" dirty="0" smtClean="0">
                <a:solidFill>
                  <a:schemeClr val="accent3"/>
                </a:solidFill>
              </a:rPr>
              <a:t> поведал об одном из таких поединков на Немейских играх:</a:t>
            </a:r>
          </a:p>
          <a:p>
            <a:r>
              <a:rPr lang="ru-RU" b="1" dirty="0" smtClean="0">
                <a:solidFill>
                  <a:schemeClr val="accent3"/>
                </a:solidFill>
              </a:rPr>
              <a:t> </a:t>
            </a:r>
          </a:p>
          <a:p>
            <a:r>
              <a:rPr lang="ru-RU" b="1" dirty="0" smtClean="0">
                <a:solidFill>
                  <a:schemeClr val="accent3"/>
                </a:solidFill>
              </a:rPr>
              <a:t>«</a:t>
            </a:r>
            <a:r>
              <a:rPr lang="ru-RU" b="1" dirty="0" err="1" smtClean="0">
                <a:solidFill>
                  <a:schemeClr val="accent3"/>
                </a:solidFill>
              </a:rPr>
              <a:t>Кревг</a:t>
            </a:r>
            <a:r>
              <a:rPr lang="ru-RU" b="1" dirty="0" smtClean="0">
                <a:solidFill>
                  <a:schemeClr val="accent3"/>
                </a:solidFill>
              </a:rPr>
              <a:t> нацелил свой удар в голову </a:t>
            </a:r>
            <a:r>
              <a:rPr lang="ru-RU" b="1" dirty="0" err="1" smtClean="0">
                <a:solidFill>
                  <a:schemeClr val="accent3"/>
                </a:solidFill>
              </a:rPr>
              <a:t>Дамоксена</a:t>
            </a:r>
            <a:r>
              <a:rPr lang="ru-RU" b="1" dirty="0" smtClean="0">
                <a:solidFill>
                  <a:schemeClr val="accent3"/>
                </a:solidFill>
              </a:rPr>
              <a:t>, и последний вынудил </a:t>
            </a:r>
            <a:r>
              <a:rPr lang="ru-RU" b="1" dirty="0" err="1" smtClean="0">
                <a:solidFill>
                  <a:schemeClr val="accent3"/>
                </a:solidFill>
              </a:rPr>
              <a:t>Кревга</a:t>
            </a:r>
            <a:r>
              <a:rPr lang="ru-RU" b="1" dirty="0" smtClean="0">
                <a:solidFill>
                  <a:schemeClr val="accent3"/>
                </a:solidFill>
              </a:rPr>
              <a:t> поднять руку. Когда тот поднял руку, </a:t>
            </a:r>
            <a:r>
              <a:rPr lang="ru-RU" b="1" dirty="0" err="1" smtClean="0">
                <a:solidFill>
                  <a:schemeClr val="accent3"/>
                </a:solidFill>
              </a:rPr>
              <a:t>Дамоксен</a:t>
            </a:r>
            <a:r>
              <a:rPr lang="ru-RU" b="1" dirty="0" smtClean="0">
                <a:solidFill>
                  <a:schemeClr val="accent3"/>
                </a:solidFill>
              </a:rPr>
              <a:t> ударил соперника выпрямленными пальцами под рёбра, и благодаря силе удара и остроте ногтей сумел проникнуть внутрь тела, схватить внутренности и разорвать их, когда вырвал наружу. </a:t>
            </a:r>
            <a:r>
              <a:rPr lang="ru-RU" b="1" dirty="0" err="1" smtClean="0">
                <a:solidFill>
                  <a:schemeClr val="accent3"/>
                </a:solidFill>
              </a:rPr>
              <a:t>Кревг</a:t>
            </a:r>
            <a:r>
              <a:rPr lang="ru-RU" b="1" dirty="0" smtClean="0">
                <a:solidFill>
                  <a:schemeClr val="accent3"/>
                </a:solidFill>
              </a:rPr>
              <a:t> скончался на месте, и жители Аргоса изгнали </a:t>
            </a:r>
            <a:r>
              <a:rPr lang="ru-RU" b="1" dirty="0" err="1" smtClean="0">
                <a:solidFill>
                  <a:schemeClr val="accent3"/>
                </a:solidFill>
              </a:rPr>
              <a:t>Дамоксена</a:t>
            </a:r>
            <a:r>
              <a:rPr lang="ru-RU" b="1" dirty="0" smtClean="0">
                <a:solidFill>
                  <a:schemeClr val="accent3"/>
                </a:solidFill>
              </a:rPr>
              <a:t> за нарушение соглашения, по которому соперники должны были обменяться по одному удару. Они присудили победу мёртвому </a:t>
            </a:r>
            <a:r>
              <a:rPr lang="ru-RU" b="1" dirty="0" err="1" smtClean="0">
                <a:solidFill>
                  <a:schemeClr val="accent3"/>
                </a:solidFill>
              </a:rPr>
              <a:t>Кревгу</a:t>
            </a:r>
            <a:r>
              <a:rPr lang="ru-RU" b="1" dirty="0" smtClean="0">
                <a:solidFill>
                  <a:schemeClr val="accent3"/>
                </a:solidFill>
              </a:rPr>
              <a:t>.»</a:t>
            </a:r>
          </a:p>
          <a:p>
            <a:endParaRPr lang="ru-RU" dirty="0"/>
          </a:p>
        </p:txBody>
      </p:sp>
      <p:pic>
        <p:nvPicPr>
          <p:cNvPr id="4098" name="Picture 2" descr="D:\Папа\МАТЕРИАЛЫ К ПРЕЗЕНТАЦИЯМ\ОЛИМПИАДА\КАРТИНКИ\Античность\Бокс(Кулачный бой)\k09-03-25-43.jpg"/>
          <p:cNvPicPr>
            <a:picLocks noChangeAspect="1" noChangeArrowheads="1"/>
          </p:cNvPicPr>
          <p:nvPr/>
        </p:nvPicPr>
        <p:blipFill>
          <a:blip r:embed="rId3" cstate="print"/>
          <a:srcRect/>
          <a:stretch>
            <a:fillRect/>
          </a:stretch>
        </p:blipFill>
        <p:spPr bwMode="auto">
          <a:xfrm>
            <a:off x="7164288" y="1124744"/>
            <a:ext cx="1864228" cy="2674219"/>
          </a:xfrm>
          <a:prstGeom prst="rect">
            <a:avLst/>
          </a:prstGeom>
          <a:noFill/>
        </p:spPr>
      </p:pic>
      <p:pic>
        <p:nvPicPr>
          <p:cNvPr id="4099" name="Picture 3" descr="D:\Папа\МАТЕРИАЛЫ К ПРЕЗЕНТАЦИЯМ\ОЛИМПИАДА\КАРТИНКИ\Античность\Бокс(Кулачный бой)\greekbox.jpg"/>
          <p:cNvPicPr>
            <a:picLocks noChangeAspect="1" noChangeArrowheads="1"/>
          </p:cNvPicPr>
          <p:nvPr/>
        </p:nvPicPr>
        <p:blipFill>
          <a:blip r:embed="rId4" cstate="print"/>
          <a:srcRect/>
          <a:stretch>
            <a:fillRect/>
          </a:stretch>
        </p:blipFill>
        <p:spPr bwMode="auto">
          <a:xfrm>
            <a:off x="7186984" y="3933056"/>
            <a:ext cx="1777504" cy="2734622"/>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3000" fill="hold"/>
                                        <p:tgtEl>
                                          <p:spTgt spid="4098"/>
                                        </p:tgtEl>
                                        <p:attrNameLst>
                                          <p:attrName>ppt_w</p:attrName>
                                        </p:attrNameLst>
                                      </p:cBhvr>
                                      <p:tavLst>
                                        <p:tav tm="0">
                                          <p:val>
                                            <p:fltVal val="0"/>
                                          </p:val>
                                        </p:tav>
                                        <p:tav tm="100000">
                                          <p:val>
                                            <p:strVal val="#ppt_w"/>
                                          </p:val>
                                        </p:tav>
                                      </p:tavLst>
                                    </p:anim>
                                    <p:anim calcmode="lin" valueType="num">
                                      <p:cBhvr>
                                        <p:cTn id="8" dur="3000" fill="hold"/>
                                        <p:tgtEl>
                                          <p:spTgt spid="4098"/>
                                        </p:tgtEl>
                                        <p:attrNameLst>
                                          <p:attrName>ppt_h</p:attrName>
                                        </p:attrNameLst>
                                      </p:cBhvr>
                                      <p:tavLst>
                                        <p:tav tm="0">
                                          <p:val>
                                            <p:fltVal val="0"/>
                                          </p:val>
                                        </p:tav>
                                        <p:tav tm="100000">
                                          <p:val>
                                            <p:strVal val="#ppt_h"/>
                                          </p:val>
                                        </p:tav>
                                      </p:tavLst>
                                    </p:anim>
                                    <p:animEffect transition="in" filter="fade">
                                      <p:cBhvr>
                                        <p:cTn id="9" dur="3000"/>
                                        <p:tgtEl>
                                          <p:spTgt spid="4098"/>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p:cTn id="13" dur="3000" fill="hold"/>
                                        <p:tgtEl>
                                          <p:spTgt spid="4099"/>
                                        </p:tgtEl>
                                        <p:attrNameLst>
                                          <p:attrName>ppt_w</p:attrName>
                                        </p:attrNameLst>
                                      </p:cBhvr>
                                      <p:tavLst>
                                        <p:tav tm="0">
                                          <p:val>
                                            <p:fltVal val="0"/>
                                          </p:val>
                                        </p:tav>
                                        <p:tav tm="100000">
                                          <p:val>
                                            <p:strVal val="#ppt_w"/>
                                          </p:val>
                                        </p:tav>
                                      </p:tavLst>
                                    </p:anim>
                                    <p:anim calcmode="lin" valueType="num">
                                      <p:cBhvr>
                                        <p:cTn id="14" dur="3000" fill="hold"/>
                                        <p:tgtEl>
                                          <p:spTgt spid="4099"/>
                                        </p:tgtEl>
                                        <p:attrNameLst>
                                          <p:attrName>ppt_h</p:attrName>
                                        </p:attrNameLst>
                                      </p:cBhvr>
                                      <p:tavLst>
                                        <p:tav tm="0">
                                          <p:val>
                                            <p:fltVal val="0"/>
                                          </p:val>
                                        </p:tav>
                                        <p:tav tm="100000">
                                          <p:val>
                                            <p:strVal val="#ppt_h"/>
                                          </p:val>
                                        </p:tav>
                                      </p:tavLst>
                                    </p:anim>
                                    <p:animEffect transition="in" filter="fade">
                                      <p:cBhvr>
                                        <p:cTn id="15" dur="3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980728"/>
          </a:xfrm>
        </p:spPr>
        <p:txBody>
          <a:bodyPr>
            <a:normAutofit/>
          </a:bodyPr>
          <a:lstStyle/>
          <a:p>
            <a:pPr algn="ctr"/>
            <a:r>
              <a:rPr lang="ru-RU" sz="5400" b="1" dirty="0" smtClean="0">
                <a:solidFill>
                  <a:schemeClr val="accent3"/>
                </a:solidFill>
              </a:rPr>
              <a:t>Бокс - Кулачный бой</a:t>
            </a:r>
            <a:endParaRPr lang="ru-RU" sz="4800" dirty="0"/>
          </a:p>
        </p:txBody>
      </p:sp>
      <p:sp>
        <p:nvSpPr>
          <p:cNvPr id="3" name="Подзаголовок 2"/>
          <p:cNvSpPr>
            <a:spLocks noGrp="1"/>
          </p:cNvSpPr>
          <p:nvPr>
            <p:ph type="subTitle" idx="1"/>
          </p:nvPr>
        </p:nvSpPr>
        <p:spPr>
          <a:xfrm>
            <a:off x="1432560" y="1268760"/>
            <a:ext cx="7406640" cy="3672408"/>
          </a:xfrm>
        </p:spPr>
        <p:txBody>
          <a:bodyPr/>
          <a:lstStyle/>
          <a:p>
            <a:r>
              <a:rPr lang="ru-RU" b="1" dirty="0" smtClean="0">
                <a:solidFill>
                  <a:schemeClr val="accent3"/>
                </a:solidFill>
              </a:rPr>
              <a:t>Если боксёры уставали, разрешался перерыв для отдыха. Если же и после отдыха победитель не выявлялся, то боксёры обменивались оговоренным числом ударов, не защищаясь. Поединок завершался сдачей соперника, побежденный поднимал руку, когда был не в силах оказывать сопротивление. Античные лекари считали бокс хорошим средством против хронических головных болей.</a:t>
            </a:r>
          </a:p>
          <a:p>
            <a:endParaRPr lang="ru-RU" dirty="0"/>
          </a:p>
        </p:txBody>
      </p:sp>
      <p:pic>
        <p:nvPicPr>
          <p:cNvPr id="5122" name="Picture 2" descr="D:\Папа\МАТЕРИАЛЫ К ПРЕЗЕНТАЦИЯМ\ОЛИМПИАДА\КАРТИНКИ\Античность\Бокс(Кулачный бой)\1og_08.JPG"/>
          <p:cNvPicPr>
            <a:picLocks noChangeAspect="1" noChangeArrowheads="1"/>
          </p:cNvPicPr>
          <p:nvPr/>
        </p:nvPicPr>
        <p:blipFill>
          <a:blip r:embed="rId3" cstate="print"/>
          <a:srcRect/>
          <a:stretch>
            <a:fillRect/>
          </a:stretch>
        </p:blipFill>
        <p:spPr bwMode="auto">
          <a:xfrm>
            <a:off x="1835696" y="5013176"/>
            <a:ext cx="2579514" cy="1745471"/>
          </a:xfrm>
          <a:prstGeom prst="rect">
            <a:avLst/>
          </a:prstGeom>
          <a:noFill/>
        </p:spPr>
      </p:pic>
      <p:pic>
        <p:nvPicPr>
          <p:cNvPr id="5123" name="Picture 3" descr="D:\Папа\МАТЕРИАЛЫ К ПРЕЗЕНТАЦИЯМ\ОЛИМПИАДА\КАРТИНКИ\Античность\Бокс(Кулачный бой)\Paestum2.jpg"/>
          <p:cNvPicPr>
            <a:picLocks noChangeAspect="1" noChangeArrowheads="1"/>
          </p:cNvPicPr>
          <p:nvPr/>
        </p:nvPicPr>
        <p:blipFill>
          <a:blip r:embed="rId4" cstate="print"/>
          <a:srcRect/>
          <a:stretch>
            <a:fillRect/>
          </a:stretch>
        </p:blipFill>
        <p:spPr bwMode="auto">
          <a:xfrm>
            <a:off x="6012160" y="5013176"/>
            <a:ext cx="2584377" cy="1715226"/>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3000" fill="hold"/>
                                        <p:tgtEl>
                                          <p:spTgt spid="5122"/>
                                        </p:tgtEl>
                                        <p:attrNameLst>
                                          <p:attrName>ppt_w</p:attrName>
                                        </p:attrNameLst>
                                      </p:cBhvr>
                                      <p:tavLst>
                                        <p:tav tm="0">
                                          <p:val>
                                            <p:fltVal val="0"/>
                                          </p:val>
                                        </p:tav>
                                        <p:tav tm="100000">
                                          <p:val>
                                            <p:strVal val="#ppt_w"/>
                                          </p:val>
                                        </p:tav>
                                      </p:tavLst>
                                    </p:anim>
                                    <p:anim calcmode="lin" valueType="num">
                                      <p:cBhvr>
                                        <p:cTn id="8" dur="3000" fill="hold"/>
                                        <p:tgtEl>
                                          <p:spTgt spid="5122"/>
                                        </p:tgtEl>
                                        <p:attrNameLst>
                                          <p:attrName>ppt_h</p:attrName>
                                        </p:attrNameLst>
                                      </p:cBhvr>
                                      <p:tavLst>
                                        <p:tav tm="0">
                                          <p:val>
                                            <p:fltVal val="0"/>
                                          </p:val>
                                        </p:tav>
                                        <p:tav tm="100000">
                                          <p:val>
                                            <p:strVal val="#ppt_h"/>
                                          </p:val>
                                        </p:tav>
                                      </p:tavLst>
                                    </p:anim>
                                    <p:animEffect transition="in" filter="fade">
                                      <p:cBhvr>
                                        <p:cTn id="9" dur="3000"/>
                                        <p:tgtEl>
                                          <p:spTgt spid="5122"/>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3000" fill="hold"/>
                                        <p:tgtEl>
                                          <p:spTgt spid="5123"/>
                                        </p:tgtEl>
                                        <p:attrNameLst>
                                          <p:attrName>ppt_w</p:attrName>
                                        </p:attrNameLst>
                                      </p:cBhvr>
                                      <p:tavLst>
                                        <p:tav tm="0">
                                          <p:val>
                                            <p:fltVal val="0"/>
                                          </p:val>
                                        </p:tav>
                                        <p:tav tm="100000">
                                          <p:val>
                                            <p:strVal val="#ppt_w"/>
                                          </p:val>
                                        </p:tav>
                                      </p:tavLst>
                                    </p:anim>
                                    <p:anim calcmode="lin" valueType="num">
                                      <p:cBhvr>
                                        <p:cTn id="14" dur="3000" fill="hold"/>
                                        <p:tgtEl>
                                          <p:spTgt spid="5123"/>
                                        </p:tgtEl>
                                        <p:attrNameLst>
                                          <p:attrName>ppt_h</p:attrName>
                                        </p:attrNameLst>
                                      </p:cBhvr>
                                      <p:tavLst>
                                        <p:tav tm="0">
                                          <p:val>
                                            <p:fltVal val="0"/>
                                          </p:val>
                                        </p:tav>
                                        <p:tav tm="100000">
                                          <p:val>
                                            <p:strVal val="#ppt_h"/>
                                          </p:val>
                                        </p:tav>
                                      </p:tavLst>
                                    </p:anim>
                                    <p:animEffect transition="in" filter="fade">
                                      <p:cBhvr>
                                        <p:cTn id="15" dur="3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8100392" cy="1556792"/>
          </a:xfrm>
        </p:spPr>
        <p:txBody>
          <a:bodyPr>
            <a:normAutofit/>
          </a:bodyPr>
          <a:lstStyle/>
          <a:p>
            <a:pPr algn="ctr"/>
            <a:r>
              <a:rPr lang="ru-RU" sz="4800" b="1" dirty="0" smtClean="0">
                <a:solidFill>
                  <a:schemeClr val="accent3"/>
                </a:solidFill>
              </a:rPr>
              <a:t>Панкратион </a:t>
            </a:r>
            <a:r>
              <a:rPr lang="ru-RU" sz="4800" dirty="0" smtClean="0">
                <a:solidFill>
                  <a:schemeClr val="accent3"/>
                </a:solidFill>
              </a:rPr>
              <a:t>— </a:t>
            </a:r>
            <a:r>
              <a:rPr lang="ru-RU" sz="4800" b="1" dirty="0" smtClean="0">
                <a:solidFill>
                  <a:schemeClr val="accent3"/>
                </a:solidFill>
              </a:rPr>
              <a:t>Рукопашный бой</a:t>
            </a:r>
            <a:endParaRPr lang="ru-RU" sz="4800" dirty="0">
              <a:solidFill>
                <a:schemeClr val="accent3"/>
              </a:solidFill>
            </a:endParaRPr>
          </a:p>
        </p:txBody>
      </p:sp>
      <p:sp>
        <p:nvSpPr>
          <p:cNvPr id="3" name="Подзаголовок 2"/>
          <p:cNvSpPr>
            <a:spLocks noGrp="1"/>
          </p:cNvSpPr>
          <p:nvPr>
            <p:ph type="subTitle" idx="1"/>
          </p:nvPr>
        </p:nvSpPr>
        <p:spPr>
          <a:xfrm>
            <a:off x="1115616" y="1628800"/>
            <a:ext cx="4824536" cy="5229200"/>
          </a:xfrm>
        </p:spPr>
        <p:txBody>
          <a:bodyPr>
            <a:normAutofit fontScale="92500" lnSpcReduction="20000"/>
          </a:bodyPr>
          <a:lstStyle/>
          <a:p>
            <a:r>
              <a:rPr lang="ru-RU" b="1" dirty="0" smtClean="0">
                <a:solidFill>
                  <a:schemeClr val="accent3"/>
                </a:solidFill>
              </a:rPr>
              <a:t>В </a:t>
            </a:r>
            <a:r>
              <a:rPr lang="ru-RU" b="1" u="sng" dirty="0" smtClean="0">
                <a:solidFill>
                  <a:schemeClr val="accent3"/>
                </a:solidFill>
              </a:rPr>
              <a:t>рукопашном бою </a:t>
            </a:r>
            <a:r>
              <a:rPr lang="ru-RU" b="1" dirty="0" smtClean="0">
                <a:solidFill>
                  <a:schemeClr val="accent3"/>
                </a:solidFill>
              </a:rPr>
              <a:t>соединялись удары руками и ногами и </a:t>
            </a:r>
            <a:r>
              <a:rPr lang="ru-RU" b="1" dirty="0" err="1" smtClean="0">
                <a:solidFill>
                  <a:schemeClr val="accent3"/>
                </a:solidFill>
              </a:rPr>
              <a:t>борцовая</a:t>
            </a:r>
            <a:r>
              <a:rPr lang="ru-RU" b="1" dirty="0" smtClean="0">
                <a:solidFill>
                  <a:schemeClr val="accent3"/>
                </a:solidFill>
              </a:rPr>
              <a:t> техника. Слово является производным от греческих слов пан и </a:t>
            </a:r>
            <a:r>
              <a:rPr lang="ru-RU" b="1" dirty="0" err="1" smtClean="0">
                <a:solidFill>
                  <a:schemeClr val="accent3"/>
                </a:solidFill>
              </a:rPr>
              <a:t>кратос</a:t>
            </a:r>
            <a:r>
              <a:rPr lang="ru-RU" b="1" dirty="0" smtClean="0">
                <a:solidFill>
                  <a:schemeClr val="accent3"/>
                </a:solidFill>
              </a:rPr>
              <a:t>, то есть означает примерно «всей силой». Удушение было разрешено, запрещены укусы и воздействие на глаза. Этот вид состязаний ввели в Олимпийские игры в честь мифического основателя игр Геракла, который сумел одолеть огромного льва, только задушив его, потому как шкура льва была неуязвима для оружия.</a:t>
            </a:r>
          </a:p>
          <a:p>
            <a:endParaRPr lang="ru-RU" dirty="0"/>
          </a:p>
        </p:txBody>
      </p:sp>
      <p:pic>
        <p:nvPicPr>
          <p:cNvPr id="6146" name="Picture 2" descr="D:\Папа\МАТЕРИАЛЫ К ПРЕЗЕНТАЦИЯМ\ОЛИМПИАДА\КАРТИНКИ\Античность\Панкратион\15f.jpg"/>
          <p:cNvPicPr>
            <a:picLocks noChangeAspect="1" noChangeArrowheads="1"/>
          </p:cNvPicPr>
          <p:nvPr/>
        </p:nvPicPr>
        <p:blipFill>
          <a:blip r:embed="rId3" cstate="print"/>
          <a:srcRect/>
          <a:stretch>
            <a:fillRect/>
          </a:stretch>
        </p:blipFill>
        <p:spPr bwMode="auto">
          <a:xfrm>
            <a:off x="6480720" y="1124744"/>
            <a:ext cx="2339752" cy="3198648"/>
          </a:xfrm>
          <a:prstGeom prst="rect">
            <a:avLst/>
          </a:prstGeom>
          <a:noFill/>
        </p:spPr>
      </p:pic>
      <p:pic>
        <p:nvPicPr>
          <p:cNvPr id="6147" name="Picture 3" descr="D:\Папа\МАТЕРИАЛЫ К ПРЕЗЕНТАЦИЯМ\ОЛИМПИАДА\КАРТИНКИ\Античность\Панкратион\hist1_big.jpg"/>
          <p:cNvPicPr>
            <a:picLocks noChangeAspect="1" noChangeArrowheads="1"/>
          </p:cNvPicPr>
          <p:nvPr/>
        </p:nvPicPr>
        <p:blipFill>
          <a:blip r:embed="rId4" cstate="print"/>
          <a:srcRect/>
          <a:stretch>
            <a:fillRect/>
          </a:stretch>
        </p:blipFill>
        <p:spPr bwMode="auto">
          <a:xfrm>
            <a:off x="6318727" y="3717032"/>
            <a:ext cx="2069697" cy="2892152"/>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3000" fill="hold"/>
                                        <p:tgtEl>
                                          <p:spTgt spid="6146"/>
                                        </p:tgtEl>
                                        <p:attrNameLst>
                                          <p:attrName>ppt_w</p:attrName>
                                        </p:attrNameLst>
                                      </p:cBhvr>
                                      <p:tavLst>
                                        <p:tav tm="0">
                                          <p:val>
                                            <p:fltVal val="0"/>
                                          </p:val>
                                        </p:tav>
                                        <p:tav tm="100000">
                                          <p:val>
                                            <p:strVal val="#ppt_w"/>
                                          </p:val>
                                        </p:tav>
                                      </p:tavLst>
                                    </p:anim>
                                    <p:anim calcmode="lin" valueType="num">
                                      <p:cBhvr>
                                        <p:cTn id="8" dur="3000" fill="hold"/>
                                        <p:tgtEl>
                                          <p:spTgt spid="6146"/>
                                        </p:tgtEl>
                                        <p:attrNameLst>
                                          <p:attrName>ppt_h</p:attrName>
                                        </p:attrNameLst>
                                      </p:cBhvr>
                                      <p:tavLst>
                                        <p:tav tm="0">
                                          <p:val>
                                            <p:fltVal val="0"/>
                                          </p:val>
                                        </p:tav>
                                        <p:tav tm="100000">
                                          <p:val>
                                            <p:strVal val="#ppt_h"/>
                                          </p:val>
                                        </p:tav>
                                      </p:tavLst>
                                    </p:anim>
                                    <p:animEffect transition="in" filter="fade">
                                      <p:cBhvr>
                                        <p:cTn id="9" dur="3000"/>
                                        <p:tgtEl>
                                          <p:spTgt spid="6146"/>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3000" fill="hold"/>
                                        <p:tgtEl>
                                          <p:spTgt spid="6147"/>
                                        </p:tgtEl>
                                        <p:attrNameLst>
                                          <p:attrName>ppt_w</p:attrName>
                                        </p:attrNameLst>
                                      </p:cBhvr>
                                      <p:tavLst>
                                        <p:tav tm="0">
                                          <p:val>
                                            <p:fltVal val="0"/>
                                          </p:val>
                                        </p:tav>
                                        <p:tav tm="100000">
                                          <p:val>
                                            <p:strVal val="#ppt_w"/>
                                          </p:val>
                                        </p:tav>
                                      </p:tavLst>
                                    </p:anim>
                                    <p:anim calcmode="lin" valueType="num">
                                      <p:cBhvr>
                                        <p:cTn id="14" dur="3000" fill="hold"/>
                                        <p:tgtEl>
                                          <p:spTgt spid="6147"/>
                                        </p:tgtEl>
                                        <p:attrNameLst>
                                          <p:attrName>ppt_h</p:attrName>
                                        </p:attrNameLst>
                                      </p:cBhvr>
                                      <p:tavLst>
                                        <p:tav tm="0">
                                          <p:val>
                                            <p:fltVal val="0"/>
                                          </p:val>
                                        </p:tav>
                                        <p:tav tm="100000">
                                          <p:val>
                                            <p:strVal val="#ppt_h"/>
                                          </p:val>
                                        </p:tav>
                                      </p:tavLst>
                                    </p:anim>
                                    <p:animEffect transition="in" filter="fade">
                                      <p:cBhvr>
                                        <p:cTn id="15" dur="3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Папа\МАТЕРИАЛЫ К ПРЕЗЕНТАЦИЯМ\ОЛИМПИАДА\КАРТИНКИ\Античность\ФАКЕЛ-01-P.jpg"/>
          <p:cNvPicPr>
            <a:picLocks noChangeAspect="1" noChangeArrowheads="1"/>
          </p:cNvPicPr>
          <p:nvPr/>
        </p:nvPicPr>
        <p:blipFill>
          <a:blip r:embed="rId3" cstate="print"/>
          <a:srcRect/>
          <a:stretch>
            <a:fillRect/>
          </a:stretch>
        </p:blipFill>
        <p:spPr bwMode="auto">
          <a:xfrm>
            <a:off x="2483768" y="0"/>
            <a:ext cx="5505070" cy="6858000"/>
          </a:xfrm>
          <a:prstGeom prst="rect">
            <a:avLst/>
          </a:prstGeom>
          <a:noFill/>
        </p:spPr>
      </p:pic>
      <p:sp>
        <p:nvSpPr>
          <p:cNvPr id="2" name="Заголовок 1"/>
          <p:cNvSpPr>
            <a:spLocks noGrp="1"/>
          </p:cNvSpPr>
          <p:nvPr>
            <p:ph type="ctrTitle"/>
          </p:nvPr>
        </p:nvSpPr>
        <p:spPr>
          <a:xfrm>
            <a:off x="1115616" y="0"/>
            <a:ext cx="8028384" cy="1124744"/>
          </a:xfrm>
        </p:spPr>
        <p:txBody>
          <a:bodyPr>
            <a:noAutofit/>
          </a:bodyPr>
          <a:lstStyle/>
          <a:p>
            <a:pPr algn="ctr"/>
            <a:r>
              <a:rPr lang="ru-RU" sz="4800" b="1" dirty="0" smtClean="0"/>
              <a:t>«ОЛИМПИЙСКИЕ ИГРЫ»</a:t>
            </a:r>
            <a:endParaRPr lang="ru-RU" sz="4400" dirty="0"/>
          </a:p>
        </p:txBody>
      </p:sp>
      <p:sp>
        <p:nvSpPr>
          <p:cNvPr id="3" name="Подзаголовок 2"/>
          <p:cNvSpPr>
            <a:spLocks noGrp="1"/>
          </p:cNvSpPr>
          <p:nvPr>
            <p:ph type="subTitle" idx="1"/>
          </p:nvPr>
        </p:nvSpPr>
        <p:spPr>
          <a:xfrm>
            <a:off x="1331640" y="1196752"/>
            <a:ext cx="7488832" cy="5256584"/>
          </a:xfrm>
        </p:spPr>
        <p:txBody>
          <a:bodyPr>
            <a:noAutofit/>
          </a:bodyPr>
          <a:lstStyle/>
          <a:p>
            <a:pPr algn="ctr"/>
            <a:r>
              <a:rPr lang="ru-RU" sz="1800" b="1" dirty="0" smtClean="0">
                <a:solidFill>
                  <a:schemeClr val="accent3"/>
                </a:solidFill>
              </a:rPr>
              <a:t>Олимпийские игры, Игры Олимпиады — крупнейшие </a:t>
            </a:r>
          </a:p>
          <a:p>
            <a:pPr algn="ctr"/>
            <a:r>
              <a:rPr lang="ru-RU" sz="1800" b="1" dirty="0" smtClean="0">
                <a:solidFill>
                  <a:schemeClr val="accent3"/>
                </a:solidFill>
              </a:rPr>
              <a:t>международные комплексные спортивные соревнования </a:t>
            </a:r>
          </a:p>
          <a:p>
            <a:pPr algn="ctr"/>
            <a:r>
              <a:rPr lang="ru-RU" sz="1800" b="1" dirty="0" smtClean="0">
                <a:solidFill>
                  <a:schemeClr val="accent3"/>
                </a:solidFill>
              </a:rPr>
              <a:t>современности, которые проводятся каждые четыре года. </a:t>
            </a:r>
          </a:p>
          <a:p>
            <a:pPr algn="ctr"/>
            <a:r>
              <a:rPr lang="ru-RU" sz="1800" b="1" dirty="0" smtClean="0">
                <a:solidFill>
                  <a:schemeClr val="accent3"/>
                </a:solidFill>
              </a:rPr>
              <a:t>Традиция, существовавшая в древней Греции, </a:t>
            </a:r>
          </a:p>
          <a:p>
            <a:pPr algn="ctr"/>
            <a:r>
              <a:rPr lang="ru-RU" sz="1800" b="1" dirty="0" smtClean="0">
                <a:solidFill>
                  <a:schemeClr val="accent3"/>
                </a:solidFill>
              </a:rPr>
              <a:t>в конце XIX века была возрождена французским </a:t>
            </a:r>
          </a:p>
          <a:p>
            <a:pPr algn="ctr"/>
            <a:r>
              <a:rPr lang="ru-RU" sz="1800" b="1" dirty="0" smtClean="0">
                <a:solidFill>
                  <a:schemeClr val="accent3"/>
                </a:solidFill>
              </a:rPr>
              <a:t>общественным деятелем Пьером де Кубертеном. </a:t>
            </a:r>
          </a:p>
          <a:p>
            <a:pPr algn="ctr"/>
            <a:r>
              <a:rPr lang="ru-RU" sz="1800" b="1" dirty="0" smtClean="0">
                <a:solidFill>
                  <a:schemeClr val="accent3"/>
                </a:solidFill>
              </a:rPr>
              <a:t>Олимпийские игры, известные также как Летние Олимпийские игры, </a:t>
            </a:r>
          </a:p>
          <a:p>
            <a:pPr algn="ctr"/>
            <a:r>
              <a:rPr lang="ru-RU" sz="1800" b="1" dirty="0" smtClean="0">
                <a:solidFill>
                  <a:schemeClr val="accent3"/>
                </a:solidFill>
              </a:rPr>
              <a:t>проводились каждые четыре года, начиная с 1896, за исключением лет, </a:t>
            </a:r>
          </a:p>
          <a:p>
            <a:pPr algn="ctr"/>
            <a:r>
              <a:rPr lang="ru-RU" sz="1800" b="1" dirty="0" smtClean="0">
                <a:solidFill>
                  <a:schemeClr val="accent3"/>
                </a:solidFill>
              </a:rPr>
              <a:t>пришедшихся на мировые войны. В 1924 году были учреждены </a:t>
            </a:r>
          </a:p>
          <a:p>
            <a:pPr algn="ctr"/>
            <a:r>
              <a:rPr lang="ru-RU" sz="1800" b="1" dirty="0" smtClean="0">
                <a:solidFill>
                  <a:schemeClr val="accent3"/>
                </a:solidFill>
              </a:rPr>
              <a:t>Зимние Олимпийские игры, которые первоначально проводились </a:t>
            </a:r>
          </a:p>
          <a:p>
            <a:pPr algn="ctr"/>
            <a:r>
              <a:rPr lang="ru-RU" sz="1800" b="1" dirty="0" smtClean="0">
                <a:solidFill>
                  <a:schemeClr val="accent3"/>
                </a:solidFill>
              </a:rPr>
              <a:t>в тот же год, что и летние. Однако, начиная с 1994 время </a:t>
            </a:r>
          </a:p>
          <a:p>
            <a:pPr algn="ctr"/>
            <a:r>
              <a:rPr lang="ru-RU" sz="1800" b="1" dirty="0" smtClean="0">
                <a:solidFill>
                  <a:schemeClr val="accent3"/>
                </a:solidFill>
              </a:rPr>
              <a:t>проведения зимних Олимпийских игр сдвинуто на два года </a:t>
            </a:r>
          </a:p>
          <a:p>
            <a:pPr algn="ctr"/>
            <a:r>
              <a:rPr lang="ru-RU" sz="1800" b="1" dirty="0" smtClean="0">
                <a:solidFill>
                  <a:schemeClr val="accent3"/>
                </a:solidFill>
              </a:rPr>
              <a:t>относительно времени проведения летних игр.</a:t>
            </a:r>
            <a:endParaRPr lang="ru-RU" sz="1800" b="1" dirty="0">
              <a:solidFill>
                <a:schemeClr val="accent3"/>
              </a:solidFill>
            </a:endParaRPr>
          </a:p>
        </p:txBody>
      </p:sp>
    </p:spTree>
  </p:cSld>
  <p:clrMapOvr>
    <a:masterClrMapping/>
  </p:clrMapOvr>
  <p:transition>
    <p:wheel/>
    <p:sndAc>
      <p:stSnd>
        <p:snd r:embed="rId2" name="click.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8100392" cy="1484784"/>
          </a:xfrm>
        </p:spPr>
        <p:txBody>
          <a:bodyPr>
            <a:noAutofit/>
          </a:bodyPr>
          <a:lstStyle/>
          <a:p>
            <a:pPr algn="ctr"/>
            <a:r>
              <a:rPr lang="ru-RU" sz="4800" b="1" dirty="0" smtClean="0">
                <a:solidFill>
                  <a:schemeClr val="accent3"/>
                </a:solidFill>
              </a:rPr>
              <a:t>Панкратион </a:t>
            </a:r>
            <a:r>
              <a:rPr lang="ru-RU" sz="4800" dirty="0" smtClean="0">
                <a:solidFill>
                  <a:schemeClr val="accent3"/>
                </a:solidFill>
              </a:rPr>
              <a:t>— </a:t>
            </a:r>
            <a:r>
              <a:rPr lang="ru-RU" sz="4800" b="1" dirty="0" smtClean="0">
                <a:solidFill>
                  <a:schemeClr val="accent3"/>
                </a:solidFill>
              </a:rPr>
              <a:t>Рукопашный бой</a:t>
            </a:r>
            <a:endParaRPr lang="ru-RU" sz="4400" dirty="0"/>
          </a:p>
        </p:txBody>
      </p:sp>
      <p:sp>
        <p:nvSpPr>
          <p:cNvPr id="3" name="Подзаголовок 2"/>
          <p:cNvSpPr>
            <a:spLocks noGrp="1"/>
          </p:cNvSpPr>
          <p:nvPr>
            <p:ph type="subTitle" idx="1"/>
          </p:nvPr>
        </p:nvSpPr>
        <p:spPr>
          <a:xfrm>
            <a:off x="971600" y="1484784"/>
            <a:ext cx="5040560" cy="5373216"/>
          </a:xfrm>
        </p:spPr>
        <p:txBody>
          <a:bodyPr>
            <a:normAutofit fontScale="92500" lnSpcReduction="10000"/>
          </a:bodyPr>
          <a:lstStyle/>
          <a:p>
            <a:r>
              <a:rPr lang="ru-RU" b="1" dirty="0" err="1" smtClean="0">
                <a:solidFill>
                  <a:schemeClr val="accent3"/>
                </a:solidFill>
              </a:rPr>
              <a:t>Филострат</a:t>
            </a:r>
            <a:r>
              <a:rPr lang="ru-RU" b="1" dirty="0" smtClean="0">
                <a:solidFill>
                  <a:schemeClr val="accent3"/>
                </a:solidFill>
              </a:rPr>
              <a:t> заметил: идеальный боец в панкратионе тот, кто борется лучше, чем боксёр, и боксирует лучше, чем борец.</a:t>
            </a:r>
          </a:p>
          <a:p>
            <a:r>
              <a:rPr lang="ru-RU" b="1" dirty="0" err="1" smtClean="0">
                <a:solidFill>
                  <a:schemeClr val="accent3"/>
                </a:solidFill>
              </a:rPr>
              <a:t>Арихион</a:t>
            </a:r>
            <a:r>
              <a:rPr lang="ru-RU" b="1" dirty="0" smtClean="0">
                <a:solidFill>
                  <a:schemeClr val="accent3"/>
                </a:solidFill>
              </a:rPr>
              <a:t> из </a:t>
            </a:r>
            <a:r>
              <a:rPr lang="ru-RU" b="1" dirty="0" err="1" smtClean="0">
                <a:solidFill>
                  <a:schemeClr val="accent3"/>
                </a:solidFill>
              </a:rPr>
              <a:t>Фигалеи</a:t>
            </a:r>
            <a:r>
              <a:rPr lang="ru-RU" b="1" dirty="0" smtClean="0">
                <a:solidFill>
                  <a:schemeClr val="accent3"/>
                </a:solidFill>
              </a:rPr>
              <a:t> на 54-й Олимпиаде был задушен и умер, выигрывая панкратион в 3-й раз. Даже мёртвым он стал победителем, потому что его соперник первым признал поражение, не в силах терпеть боль от сломанного </a:t>
            </a:r>
            <a:r>
              <a:rPr lang="ru-RU" b="1" dirty="0" err="1" smtClean="0">
                <a:solidFill>
                  <a:schemeClr val="accent3"/>
                </a:solidFill>
              </a:rPr>
              <a:t>Арихионом</a:t>
            </a:r>
            <a:r>
              <a:rPr lang="ru-RU" b="1" dirty="0" smtClean="0">
                <a:solidFill>
                  <a:schemeClr val="accent3"/>
                </a:solidFill>
              </a:rPr>
              <a:t> большого пальца на ноге. Труп </a:t>
            </a:r>
            <a:r>
              <a:rPr lang="ru-RU" b="1" dirty="0" err="1" smtClean="0">
                <a:solidFill>
                  <a:schemeClr val="accent3"/>
                </a:solidFill>
              </a:rPr>
              <a:t>Арихиона</a:t>
            </a:r>
            <a:r>
              <a:rPr lang="ru-RU" b="1" dirty="0" smtClean="0">
                <a:solidFill>
                  <a:schemeClr val="accent3"/>
                </a:solidFill>
              </a:rPr>
              <a:t> увенчали венком под рукоплескания зрителей.</a:t>
            </a:r>
          </a:p>
          <a:p>
            <a:endParaRPr lang="ru-RU" dirty="0"/>
          </a:p>
        </p:txBody>
      </p:sp>
      <p:pic>
        <p:nvPicPr>
          <p:cNvPr id="7170" name="Picture 2" descr="D:\Папа\МАТЕРИАЛЫ К ПРЕЗЕНТАЦИЯМ\ОЛИМПИАДА\КАРТИНКИ\Античность\Панкратион\кеаоан6768.jpg"/>
          <p:cNvPicPr>
            <a:picLocks noChangeAspect="1" noChangeArrowheads="1"/>
          </p:cNvPicPr>
          <p:nvPr/>
        </p:nvPicPr>
        <p:blipFill>
          <a:blip r:embed="rId3" cstate="print"/>
          <a:srcRect/>
          <a:stretch>
            <a:fillRect/>
          </a:stretch>
        </p:blipFill>
        <p:spPr bwMode="auto">
          <a:xfrm>
            <a:off x="6156176" y="980728"/>
            <a:ext cx="2819217" cy="2920355"/>
          </a:xfrm>
          <a:prstGeom prst="rect">
            <a:avLst/>
          </a:prstGeom>
          <a:noFill/>
        </p:spPr>
      </p:pic>
      <p:pic>
        <p:nvPicPr>
          <p:cNvPr id="7171" name="Picture 3" descr="D:\Папа\МАТЕРИАЛЫ К ПРЕЗЕНТАЦИЯМ\ОЛИМПИАДА\КАРТИНКИ\Античность\Панкратион\juegpancracio4.jpg"/>
          <p:cNvPicPr>
            <a:picLocks noChangeAspect="1" noChangeArrowheads="1"/>
          </p:cNvPicPr>
          <p:nvPr/>
        </p:nvPicPr>
        <p:blipFill>
          <a:blip r:embed="rId4" cstate="print"/>
          <a:srcRect/>
          <a:stretch>
            <a:fillRect/>
          </a:stretch>
        </p:blipFill>
        <p:spPr bwMode="auto">
          <a:xfrm>
            <a:off x="6084168" y="4292556"/>
            <a:ext cx="2947905" cy="2205404"/>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3000" fill="hold"/>
                                        <p:tgtEl>
                                          <p:spTgt spid="7170"/>
                                        </p:tgtEl>
                                        <p:attrNameLst>
                                          <p:attrName>ppt_w</p:attrName>
                                        </p:attrNameLst>
                                      </p:cBhvr>
                                      <p:tavLst>
                                        <p:tav tm="0">
                                          <p:val>
                                            <p:fltVal val="0"/>
                                          </p:val>
                                        </p:tav>
                                        <p:tav tm="100000">
                                          <p:val>
                                            <p:strVal val="#ppt_w"/>
                                          </p:val>
                                        </p:tav>
                                      </p:tavLst>
                                    </p:anim>
                                    <p:anim calcmode="lin" valueType="num">
                                      <p:cBhvr>
                                        <p:cTn id="8" dur="3000" fill="hold"/>
                                        <p:tgtEl>
                                          <p:spTgt spid="7170"/>
                                        </p:tgtEl>
                                        <p:attrNameLst>
                                          <p:attrName>ppt_h</p:attrName>
                                        </p:attrNameLst>
                                      </p:cBhvr>
                                      <p:tavLst>
                                        <p:tav tm="0">
                                          <p:val>
                                            <p:fltVal val="0"/>
                                          </p:val>
                                        </p:tav>
                                        <p:tav tm="100000">
                                          <p:val>
                                            <p:strVal val="#ppt_h"/>
                                          </p:val>
                                        </p:tav>
                                      </p:tavLst>
                                    </p:anim>
                                    <p:animEffect transition="in" filter="fade">
                                      <p:cBhvr>
                                        <p:cTn id="9" dur="3000"/>
                                        <p:tgtEl>
                                          <p:spTgt spid="7170"/>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p:cTn id="13" dur="3000" fill="hold"/>
                                        <p:tgtEl>
                                          <p:spTgt spid="7171"/>
                                        </p:tgtEl>
                                        <p:attrNameLst>
                                          <p:attrName>ppt_w</p:attrName>
                                        </p:attrNameLst>
                                      </p:cBhvr>
                                      <p:tavLst>
                                        <p:tav tm="0">
                                          <p:val>
                                            <p:fltVal val="0"/>
                                          </p:val>
                                        </p:tav>
                                        <p:tav tm="100000">
                                          <p:val>
                                            <p:strVal val="#ppt_w"/>
                                          </p:val>
                                        </p:tav>
                                      </p:tavLst>
                                    </p:anim>
                                    <p:anim calcmode="lin" valueType="num">
                                      <p:cBhvr>
                                        <p:cTn id="14" dur="3000" fill="hold"/>
                                        <p:tgtEl>
                                          <p:spTgt spid="7171"/>
                                        </p:tgtEl>
                                        <p:attrNameLst>
                                          <p:attrName>ppt_h</p:attrName>
                                        </p:attrNameLst>
                                      </p:cBhvr>
                                      <p:tavLst>
                                        <p:tav tm="0">
                                          <p:val>
                                            <p:fltVal val="0"/>
                                          </p:val>
                                        </p:tav>
                                        <p:tav tm="100000">
                                          <p:val>
                                            <p:strVal val="#ppt_h"/>
                                          </p:val>
                                        </p:tav>
                                      </p:tavLst>
                                    </p:anim>
                                    <p:animEffect transition="in" filter="fade">
                                      <p:cBhvr>
                                        <p:cTn id="15" dur="3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8100392" cy="1484784"/>
          </a:xfrm>
        </p:spPr>
        <p:txBody>
          <a:bodyPr>
            <a:noAutofit/>
          </a:bodyPr>
          <a:lstStyle/>
          <a:p>
            <a:pPr algn="ctr"/>
            <a:r>
              <a:rPr lang="ru-RU" sz="4800" b="1" dirty="0" smtClean="0">
                <a:solidFill>
                  <a:schemeClr val="accent3"/>
                </a:solidFill>
              </a:rPr>
              <a:t>Панкратион </a:t>
            </a:r>
            <a:r>
              <a:rPr lang="ru-RU" sz="4800" dirty="0" smtClean="0">
                <a:solidFill>
                  <a:schemeClr val="accent3"/>
                </a:solidFill>
              </a:rPr>
              <a:t>— </a:t>
            </a:r>
            <a:r>
              <a:rPr lang="ru-RU" sz="4800" b="1" dirty="0" smtClean="0">
                <a:solidFill>
                  <a:schemeClr val="accent3"/>
                </a:solidFill>
              </a:rPr>
              <a:t>Рукопашный бой</a:t>
            </a:r>
            <a:endParaRPr lang="ru-RU" sz="4400" dirty="0"/>
          </a:p>
        </p:txBody>
      </p:sp>
      <p:sp>
        <p:nvSpPr>
          <p:cNvPr id="3" name="Подзаголовок 2"/>
          <p:cNvSpPr>
            <a:spLocks noGrp="1"/>
          </p:cNvSpPr>
          <p:nvPr>
            <p:ph type="subTitle" idx="1"/>
          </p:nvPr>
        </p:nvSpPr>
        <p:spPr>
          <a:xfrm>
            <a:off x="1043608" y="1850064"/>
            <a:ext cx="5616624" cy="5007936"/>
          </a:xfrm>
        </p:spPr>
        <p:txBody>
          <a:bodyPr>
            <a:normAutofit fontScale="85000" lnSpcReduction="10000"/>
          </a:bodyPr>
          <a:lstStyle/>
          <a:p>
            <a:r>
              <a:rPr lang="ru-RU" b="1" dirty="0" err="1" smtClean="0">
                <a:solidFill>
                  <a:schemeClr val="accent3"/>
                </a:solidFill>
              </a:rPr>
              <a:t>Сострат</a:t>
            </a:r>
            <a:r>
              <a:rPr lang="ru-RU" b="1" dirty="0" smtClean="0">
                <a:solidFill>
                  <a:schemeClr val="accent3"/>
                </a:solidFill>
              </a:rPr>
              <a:t> из </a:t>
            </a:r>
            <a:r>
              <a:rPr lang="ru-RU" b="1" dirty="0" err="1" smtClean="0">
                <a:solidFill>
                  <a:schemeClr val="accent3"/>
                </a:solidFill>
              </a:rPr>
              <a:t>Сикиона</a:t>
            </a:r>
            <a:r>
              <a:rPr lang="ru-RU" b="1" dirty="0" smtClean="0">
                <a:solidFill>
                  <a:schemeClr val="accent3"/>
                </a:solidFill>
              </a:rPr>
              <a:t> получил прозвище Пальчик, потому что одержал победы в панкратионе на 3 Олимпиадах (начиная с 104-й), захватывая и ломая фаланги пальцев у соперника.</a:t>
            </a:r>
          </a:p>
          <a:p>
            <a:r>
              <a:rPr lang="ru-RU" b="1" dirty="0" err="1" smtClean="0">
                <a:solidFill>
                  <a:schemeClr val="accent3"/>
                </a:solidFill>
              </a:rPr>
              <a:t>Артемидор</a:t>
            </a:r>
            <a:r>
              <a:rPr lang="ru-RU" b="1" dirty="0" smtClean="0">
                <a:solidFill>
                  <a:schemeClr val="accent3"/>
                </a:solidFill>
              </a:rPr>
              <a:t> из </a:t>
            </a:r>
            <a:r>
              <a:rPr lang="ru-RU" b="1" dirty="0" err="1" smtClean="0">
                <a:solidFill>
                  <a:schemeClr val="accent3"/>
                </a:solidFill>
              </a:rPr>
              <a:t>Тралл</a:t>
            </a:r>
            <a:r>
              <a:rPr lang="ru-RU" b="1" dirty="0" smtClean="0">
                <a:solidFill>
                  <a:schemeClr val="accent3"/>
                </a:solidFill>
              </a:rPr>
              <a:t> должен был сражаться среди юношей по возрасту, но оскорблённый одним из взрослых </a:t>
            </a:r>
            <a:r>
              <a:rPr lang="ru-RU" b="1" dirty="0" err="1" smtClean="0">
                <a:solidFill>
                  <a:schemeClr val="accent3"/>
                </a:solidFill>
              </a:rPr>
              <a:t>панкратионистов</a:t>
            </a:r>
            <a:r>
              <a:rPr lang="ru-RU" b="1" dirty="0" smtClean="0">
                <a:solidFill>
                  <a:schemeClr val="accent3"/>
                </a:solidFill>
              </a:rPr>
              <a:t> вступил в более старшую категорию и одержал победу в панкратионе среди мужчин в 212-ю Олимпиаду. </a:t>
            </a:r>
            <a:r>
              <a:rPr lang="ru-RU" b="1" dirty="0" err="1" smtClean="0">
                <a:solidFill>
                  <a:schemeClr val="accent3"/>
                </a:solidFill>
              </a:rPr>
              <a:t>Полидам</a:t>
            </a:r>
            <a:r>
              <a:rPr lang="ru-RU" b="1" dirty="0" smtClean="0">
                <a:solidFill>
                  <a:schemeClr val="accent3"/>
                </a:solidFill>
              </a:rPr>
              <a:t> из </a:t>
            </a:r>
            <a:r>
              <a:rPr lang="ru-RU" b="1" dirty="0" err="1" smtClean="0">
                <a:solidFill>
                  <a:schemeClr val="accent3"/>
                </a:solidFill>
              </a:rPr>
              <a:t>Скотусс</a:t>
            </a:r>
            <a:r>
              <a:rPr lang="ru-RU" b="1" dirty="0" smtClean="0">
                <a:solidFill>
                  <a:schemeClr val="accent3"/>
                </a:solidFill>
              </a:rPr>
              <a:t> выиграл панкратион в 93-ю Олимпиаду. Про него говорили, что он одолел льва голыми руками, а в схватке с 3 сильнейшими персами убил их всех.</a:t>
            </a:r>
          </a:p>
          <a:p>
            <a:endParaRPr lang="ru-RU" dirty="0"/>
          </a:p>
        </p:txBody>
      </p:sp>
      <p:pic>
        <p:nvPicPr>
          <p:cNvPr id="8194" name="Picture 2" descr="D:\Папа\МАТЕРИАЛЫ К ПРЕЗЕНТАЦИЯМ\ОЛИМПИАДА\КАРТИНКИ\Античность\Панкратион\i84252425_67610.jpg"/>
          <p:cNvPicPr>
            <a:picLocks noChangeAspect="1" noChangeArrowheads="1"/>
          </p:cNvPicPr>
          <p:nvPr/>
        </p:nvPicPr>
        <p:blipFill>
          <a:blip r:embed="rId3" cstate="print"/>
          <a:srcRect/>
          <a:stretch>
            <a:fillRect/>
          </a:stretch>
        </p:blipFill>
        <p:spPr bwMode="auto">
          <a:xfrm>
            <a:off x="6588224" y="836712"/>
            <a:ext cx="2340347" cy="2239356"/>
          </a:xfrm>
          <a:prstGeom prst="rect">
            <a:avLst/>
          </a:prstGeom>
          <a:noFill/>
        </p:spPr>
      </p:pic>
      <p:pic>
        <p:nvPicPr>
          <p:cNvPr id="8195" name="Picture 3" descr="D:\Папа\МАТЕРИАЛЫ К ПРЕЗЕНТАЦИЯМ\ОЛИМПИАДА\КАРТИНКИ\Античность\Панкратион\15g.jpg"/>
          <p:cNvPicPr>
            <a:picLocks noChangeAspect="1" noChangeArrowheads="1"/>
          </p:cNvPicPr>
          <p:nvPr/>
        </p:nvPicPr>
        <p:blipFill>
          <a:blip r:embed="rId4" cstate="print"/>
          <a:srcRect/>
          <a:stretch>
            <a:fillRect/>
          </a:stretch>
        </p:blipFill>
        <p:spPr bwMode="auto">
          <a:xfrm>
            <a:off x="6732240" y="3356992"/>
            <a:ext cx="2281436" cy="3422154"/>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3000" fill="hold"/>
                                        <p:tgtEl>
                                          <p:spTgt spid="8194"/>
                                        </p:tgtEl>
                                        <p:attrNameLst>
                                          <p:attrName>ppt_w</p:attrName>
                                        </p:attrNameLst>
                                      </p:cBhvr>
                                      <p:tavLst>
                                        <p:tav tm="0">
                                          <p:val>
                                            <p:fltVal val="0"/>
                                          </p:val>
                                        </p:tav>
                                        <p:tav tm="100000">
                                          <p:val>
                                            <p:strVal val="#ppt_w"/>
                                          </p:val>
                                        </p:tav>
                                      </p:tavLst>
                                    </p:anim>
                                    <p:anim calcmode="lin" valueType="num">
                                      <p:cBhvr>
                                        <p:cTn id="8" dur="3000" fill="hold"/>
                                        <p:tgtEl>
                                          <p:spTgt spid="8194"/>
                                        </p:tgtEl>
                                        <p:attrNameLst>
                                          <p:attrName>ppt_h</p:attrName>
                                        </p:attrNameLst>
                                      </p:cBhvr>
                                      <p:tavLst>
                                        <p:tav tm="0">
                                          <p:val>
                                            <p:fltVal val="0"/>
                                          </p:val>
                                        </p:tav>
                                        <p:tav tm="100000">
                                          <p:val>
                                            <p:strVal val="#ppt_h"/>
                                          </p:val>
                                        </p:tav>
                                      </p:tavLst>
                                    </p:anim>
                                    <p:animEffect transition="in" filter="fade">
                                      <p:cBhvr>
                                        <p:cTn id="9" dur="3000"/>
                                        <p:tgtEl>
                                          <p:spTgt spid="8194"/>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p:cTn id="13" dur="3000" fill="hold"/>
                                        <p:tgtEl>
                                          <p:spTgt spid="8195"/>
                                        </p:tgtEl>
                                        <p:attrNameLst>
                                          <p:attrName>ppt_w</p:attrName>
                                        </p:attrNameLst>
                                      </p:cBhvr>
                                      <p:tavLst>
                                        <p:tav tm="0">
                                          <p:val>
                                            <p:fltVal val="0"/>
                                          </p:val>
                                        </p:tav>
                                        <p:tav tm="100000">
                                          <p:val>
                                            <p:strVal val="#ppt_w"/>
                                          </p:val>
                                        </p:tav>
                                      </p:tavLst>
                                    </p:anim>
                                    <p:anim calcmode="lin" valueType="num">
                                      <p:cBhvr>
                                        <p:cTn id="14" dur="3000" fill="hold"/>
                                        <p:tgtEl>
                                          <p:spTgt spid="8195"/>
                                        </p:tgtEl>
                                        <p:attrNameLst>
                                          <p:attrName>ppt_h</p:attrName>
                                        </p:attrNameLst>
                                      </p:cBhvr>
                                      <p:tavLst>
                                        <p:tav tm="0">
                                          <p:val>
                                            <p:fltVal val="0"/>
                                          </p:val>
                                        </p:tav>
                                        <p:tav tm="100000">
                                          <p:val>
                                            <p:strVal val="#ppt_h"/>
                                          </p:val>
                                        </p:tav>
                                      </p:tavLst>
                                    </p:anim>
                                    <p:animEffect transition="in" filter="fade">
                                      <p:cBhvr>
                                        <p:cTn id="15" dur="3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836712"/>
          </a:xfrm>
        </p:spPr>
        <p:txBody>
          <a:bodyPr>
            <a:noAutofit/>
          </a:bodyPr>
          <a:lstStyle/>
          <a:p>
            <a:pPr algn="ctr"/>
            <a:r>
              <a:rPr lang="ru-RU" sz="4800" b="1" dirty="0" smtClean="0">
                <a:solidFill>
                  <a:schemeClr val="accent3"/>
                </a:solidFill>
              </a:rPr>
              <a:t>Пентатлон - Пятиборье</a:t>
            </a:r>
            <a:endParaRPr lang="ru-RU" sz="4400" dirty="0"/>
          </a:p>
        </p:txBody>
      </p:sp>
      <p:sp>
        <p:nvSpPr>
          <p:cNvPr id="3" name="Подзаголовок 2"/>
          <p:cNvSpPr>
            <a:spLocks noGrp="1"/>
          </p:cNvSpPr>
          <p:nvPr>
            <p:ph type="subTitle" idx="1"/>
          </p:nvPr>
        </p:nvSpPr>
        <p:spPr>
          <a:xfrm>
            <a:off x="1187624" y="1340768"/>
            <a:ext cx="4824536" cy="5517232"/>
          </a:xfrm>
        </p:spPr>
        <p:txBody>
          <a:bodyPr>
            <a:normAutofit fontScale="85000" lnSpcReduction="20000"/>
          </a:bodyPr>
          <a:lstStyle/>
          <a:p>
            <a:r>
              <a:rPr lang="ru-RU" b="1" dirty="0" smtClean="0">
                <a:solidFill>
                  <a:schemeClr val="accent3"/>
                </a:solidFill>
              </a:rPr>
              <a:t>Пентатлон — Пятиборье  — включает в себя бег на стадию, метание диска, метание копья, прыжки в длину и борьбу. Добавлено в Олимпийские состязания на 18-й Олимпиаде в 708 г. до н. э.</a:t>
            </a:r>
          </a:p>
          <a:p>
            <a:r>
              <a:rPr lang="ru-RU" b="1" dirty="0" smtClean="0">
                <a:solidFill>
                  <a:schemeClr val="accent3"/>
                </a:solidFill>
              </a:rPr>
              <a:t> </a:t>
            </a:r>
          </a:p>
          <a:p>
            <a:r>
              <a:rPr lang="ru-RU" b="1" dirty="0" smtClean="0">
                <a:solidFill>
                  <a:schemeClr val="accent3"/>
                </a:solidFill>
              </a:rPr>
              <a:t>Все виды проводились в один день в определённом порядке, начиная с прыжков. Неизвестно, как именно определялся победитель в пятиборье. По версии одного из историков — атлеты делились на пары и соревновались между собой. Победителем считался выигравший у соперника 3 вида состязаний. Затем победители соревновались между собой до тех пор, пока не оставалась финальная пара.</a:t>
            </a:r>
          </a:p>
          <a:p>
            <a:endParaRPr lang="ru-RU" dirty="0"/>
          </a:p>
        </p:txBody>
      </p:sp>
      <p:pic>
        <p:nvPicPr>
          <p:cNvPr id="9219" name="Picture 3" descr="D:\Папа\МАТЕРИАЛЫ К ПРЕЗЕНТАЦИЯМ\ОЛИМПИАДА\КАРТИНКИ\Античность\ьрьрооп43.jpg"/>
          <p:cNvPicPr>
            <a:picLocks noChangeAspect="1" noChangeArrowheads="1"/>
          </p:cNvPicPr>
          <p:nvPr/>
        </p:nvPicPr>
        <p:blipFill>
          <a:blip r:embed="rId3" cstate="print"/>
          <a:srcRect/>
          <a:stretch>
            <a:fillRect/>
          </a:stretch>
        </p:blipFill>
        <p:spPr bwMode="auto">
          <a:xfrm>
            <a:off x="6235774" y="2348880"/>
            <a:ext cx="2728714" cy="3090933"/>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3000" fill="hold"/>
                                        <p:tgtEl>
                                          <p:spTgt spid="9219"/>
                                        </p:tgtEl>
                                        <p:attrNameLst>
                                          <p:attrName>ppt_w</p:attrName>
                                        </p:attrNameLst>
                                      </p:cBhvr>
                                      <p:tavLst>
                                        <p:tav tm="0">
                                          <p:val>
                                            <p:fltVal val="0"/>
                                          </p:val>
                                        </p:tav>
                                        <p:tav tm="100000">
                                          <p:val>
                                            <p:strVal val="#ppt_w"/>
                                          </p:val>
                                        </p:tav>
                                      </p:tavLst>
                                    </p:anim>
                                    <p:anim calcmode="lin" valueType="num">
                                      <p:cBhvr>
                                        <p:cTn id="8" dur="3000" fill="hold"/>
                                        <p:tgtEl>
                                          <p:spTgt spid="9219"/>
                                        </p:tgtEl>
                                        <p:attrNameLst>
                                          <p:attrName>ppt_h</p:attrName>
                                        </p:attrNameLst>
                                      </p:cBhvr>
                                      <p:tavLst>
                                        <p:tav tm="0">
                                          <p:val>
                                            <p:fltVal val="0"/>
                                          </p:val>
                                        </p:tav>
                                        <p:tav tm="100000">
                                          <p:val>
                                            <p:strVal val="#ppt_h"/>
                                          </p:val>
                                        </p:tav>
                                      </p:tavLst>
                                    </p:anim>
                                    <p:animEffect transition="in" filter="fade">
                                      <p:cBhvr>
                                        <p:cTn id="9" dur="3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D:\Папа\МАТЕРИАЛЫ К ПРЕЗЕНТАЦИЯМ\ОЛИМПИАДА\КАРТИНКИ\Античность\Athlete_jumping_MAR_Palermo_NI2135.jpg"/>
          <p:cNvPicPr>
            <a:picLocks noChangeAspect="1" noChangeArrowheads="1"/>
          </p:cNvPicPr>
          <p:nvPr/>
        </p:nvPicPr>
        <p:blipFill>
          <a:blip r:embed="rId3" cstate="print"/>
          <a:srcRect/>
          <a:stretch>
            <a:fillRect/>
          </a:stretch>
        </p:blipFill>
        <p:spPr bwMode="auto">
          <a:xfrm>
            <a:off x="5724128" y="1124744"/>
            <a:ext cx="1800200" cy="2426866"/>
          </a:xfrm>
          <a:prstGeom prst="rect">
            <a:avLst/>
          </a:prstGeom>
          <a:noFill/>
        </p:spPr>
      </p:pic>
      <p:sp>
        <p:nvSpPr>
          <p:cNvPr id="2" name="Заголовок 1"/>
          <p:cNvSpPr>
            <a:spLocks noGrp="1"/>
          </p:cNvSpPr>
          <p:nvPr>
            <p:ph type="ctrTitle"/>
          </p:nvPr>
        </p:nvSpPr>
        <p:spPr>
          <a:xfrm>
            <a:off x="1043608" y="0"/>
            <a:ext cx="8100392" cy="908720"/>
          </a:xfrm>
        </p:spPr>
        <p:txBody>
          <a:bodyPr>
            <a:normAutofit fontScale="90000"/>
          </a:bodyPr>
          <a:lstStyle/>
          <a:p>
            <a:pPr algn="ctr"/>
            <a:r>
              <a:rPr lang="ru-RU" sz="5400" b="1" dirty="0" smtClean="0">
                <a:solidFill>
                  <a:schemeClr val="accent3"/>
                </a:solidFill>
              </a:rPr>
              <a:t>Пентатлон - Пятиборье</a:t>
            </a:r>
            <a:endParaRPr lang="ru-RU" sz="4800" dirty="0"/>
          </a:p>
        </p:txBody>
      </p:sp>
      <p:sp>
        <p:nvSpPr>
          <p:cNvPr id="3" name="Подзаголовок 2"/>
          <p:cNvSpPr>
            <a:spLocks noGrp="1"/>
          </p:cNvSpPr>
          <p:nvPr>
            <p:ph type="subTitle" idx="1"/>
          </p:nvPr>
        </p:nvSpPr>
        <p:spPr>
          <a:xfrm>
            <a:off x="1115616" y="1340768"/>
            <a:ext cx="4392488" cy="5517232"/>
          </a:xfrm>
        </p:spPr>
        <p:txBody>
          <a:bodyPr>
            <a:normAutofit fontScale="85000" lnSpcReduction="20000"/>
          </a:bodyPr>
          <a:lstStyle/>
          <a:p>
            <a:r>
              <a:rPr lang="ru-RU" b="1" dirty="0" smtClean="0">
                <a:solidFill>
                  <a:schemeClr val="accent3"/>
                </a:solidFill>
              </a:rPr>
              <a:t>Аристотель считал, что пятиборье наиболее гармонично развивает тело атлета. Прыжковая техника отличалась своеобразием: атлет использовал гантели в руках для увеличения дальности прыжка. Максимальная дальность прыжка по античным авторам доходила до 15 м. Неизвестно, было это преувеличением авторов или прыжок состоял из нескольких стадий, подобно современному тройному прыжку. Как полагают современные исследователи по изображениям на древнегреческих вазах, атлет прыгал без разбега, с места.</a:t>
            </a:r>
          </a:p>
          <a:p>
            <a:endParaRPr lang="ru-RU" dirty="0"/>
          </a:p>
        </p:txBody>
      </p:sp>
      <p:pic>
        <p:nvPicPr>
          <p:cNvPr id="10242" name="Picture 2" descr="D:\Папа\МАТЕРИАЛЫ К ПРЕЗЕНТАЦИЯМ\ОЛИМПИАДА\КАРТИНКИ\Античность\копьё.jpg"/>
          <p:cNvPicPr>
            <a:picLocks noChangeAspect="1" noChangeArrowheads="1"/>
          </p:cNvPicPr>
          <p:nvPr/>
        </p:nvPicPr>
        <p:blipFill>
          <a:blip r:embed="rId4" cstate="print"/>
          <a:srcRect/>
          <a:stretch>
            <a:fillRect/>
          </a:stretch>
        </p:blipFill>
        <p:spPr bwMode="auto">
          <a:xfrm>
            <a:off x="7347396" y="2996952"/>
            <a:ext cx="1689100" cy="2070100"/>
          </a:xfrm>
          <a:prstGeom prst="rect">
            <a:avLst/>
          </a:prstGeom>
          <a:noFill/>
        </p:spPr>
      </p:pic>
      <p:pic>
        <p:nvPicPr>
          <p:cNvPr id="10244" name="Picture 4" descr="D:\Папа\МАТЕРИАЛЫ К ПРЕЗЕНТАЦИЯМ\ОЛИМПИАДА\КАРТИНКИ\Античность\fgyjufg.jpeg"/>
          <p:cNvPicPr>
            <a:picLocks noChangeAspect="1" noChangeArrowheads="1"/>
          </p:cNvPicPr>
          <p:nvPr/>
        </p:nvPicPr>
        <p:blipFill>
          <a:blip r:embed="rId5" cstate="print"/>
          <a:srcRect/>
          <a:stretch>
            <a:fillRect/>
          </a:stretch>
        </p:blipFill>
        <p:spPr bwMode="auto">
          <a:xfrm>
            <a:off x="5652120" y="4027518"/>
            <a:ext cx="1757999" cy="2703160"/>
          </a:xfrm>
          <a:prstGeom prst="rect">
            <a:avLst/>
          </a:prstGeom>
          <a:noFill/>
        </p:spPr>
      </p:pic>
      <p:pic>
        <p:nvPicPr>
          <p:cNvPr id="8" name="Picture 4" descr="D:\Папа\МАТЕРИАЛЫ К ПРЕЗЕНТАЦИЯМ\ОЛИМПИАДА\КАРТИНКИ\Античность\бег\iукп-01.jpg"/>
          <p:cNvPicPr>
            <a:picLocks noChangeAspect="1" noChangeArrowheads="1"/>
          </p:cNvPicPr>
          <p:nvPr/>
        </p:nvPicPr>
        <p:blipFill>
          <a:blip r:embed="rId6" cstate="print"/>
          <a:srcRect/>
          <a:stretch>
            <a:fillRect/>
          </a:stretch>
        </p:blipFill>
        <p:spPr bwMode="auto">
          <a:xfrm>
            <a:off x="7510966" y="5517232"/>
            <a:ext cx="1525530" cy="1196752"/>
          </a:xfrm>
          <a:prstGeom prst="rect">
            <a:avLst/>
          </a:prstGeom>
          <a:noFill/>
        </p:spPr>
      </p:pic>
      <p:pic>
        <p:nvPicPr>
          <p:cNvPr id="10246" name="Picture 6" descr="D:\Папа\МАТЕРИАЛЫ К ПРЕЗЕНТАЦИЯМ\ОЛИМПИАДА\КАРТИНКИ\Античность\Борьба греч\pankrat-01.jpg"/>
          <p:cNvPicPr>
            <a:picLocks noChangeAspect="1" noChangeArrowheads="1"/>
          </p:cNvPicPr>
          <p:nvPr/>
        </p:nvPicPr>
        <p:blipFill>
          <a:blip r:embed="rId7" cstate="print"/>
          <a:srcRect/>
          <a:stretch>
            <a:fillRect/>
          </a:stretch>
        </p:blipFill>
        <p:spPr bwMode="auto">
          <a:xfrm>
            <a:off x="7594736" y="1235739"/>
            <a:ext cx="1549264" cy="1401173"/>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3000" fill="hold"/>
                                        <p:tgtEl>
                                          <p:spTgt spid="10245"/>
                                        </p:tgtEl>
                                        <p:attrNameLst>
                                          <p:attrName>ppt_w</p:attrName>
                                        </p:attrNameLst>
                                      </p:cBhvr>
                                      <p:tavLst>
                                        <p:tav tm="0">
                                          <p:val>
                                            <p:fltVal val="0"/>
                                          </p:val>
                                        </p:tav>
                                        <p:tav tm="100000">
                                          <p:val>
                                            <p:strVal val="#ppt_w"/>
                                          </p:val>
                                        </p:tav>
                                      </p:tavLst>
                                    </p:anim>
                                    <p:anim calcmode="lin" valueType="num">
                                      <p:cBhvr>
                                        <p:cTn id="8" dur="3000" fill="hold"/>
                                        <p:tgtEl>
                                          <p:spTgt spid="10245"/>
                                        </p:tgtEl>
                                        <p:attrNameLst>
                                          <p:attrName>ppt_h</p:attrName>
                                        </p:attrNameLst>
                                      </p:cBhvr>
                                      <p:tavLst>
                                        <p:tav tm="0">
                                          <p:val>
                                            <p:fltVal val="0"/>
                                          </p:val>
                                        </p:tav>
                                        <p:tav tm="100000">
                                          <p:val>
                                            <p:strVal val="#ppt_h"/>
                                          </p:val>
                                        </p:tav>
                                      </p:tavLst>
                                    </p:anim>
                                    <p:animEffect transition="in" filter="fade">
                                      <p:cBhvr>
                                        <p:cTn id="9" dur="3000"/>
                                        <p:tgtEl>
                                          <p:spTgt spid="10245"/>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3000" fill="hold"/>
                                        <p:tgtEl>
                                          <p:spTgt spid="10246"/>
                                        </p:tgtEl>
                                        <p:attrNameLst>
                                          <p:attrName>ppt_w</p:attrName>
                                        </p:attrNameLst>
                                      </p:cBhvr>
                                      <p:tavLst>
                                        <p:tav tm="0">
                                          <p:val>
                                            <p:fltVal val="0"/>
                                          </p:val>
                                        </p:tav>
                                        <p:tav tm="100000">
                                          <p:val>
                                            <p:strVal val="#ppt_w"/>
                                          </p:val>
                                        </p:tav>
                                      </p:tavLst>
                                    </p:anim>
                                    <p:anim calcmode="lin" valueType="num">
                                      <p:cBhvr>
                                        <p:cTn id="14" dur="3000" fill="hold"/>
                                        <p:tgtEl>
                                          <p:spTgt spid="10246"/>
                                        </p:tgtEl>
                                        <p:attrNameLst>
                                          <p:attrName>ppt_h</p:attrName>
                                        </p:attrNameLst>
                                      </p:cBhvr>
                                      <p:tavLst>
                                        <p:tav tm="0">
                                          <p:val>
                                            <p:fltVal val="0"/>
                                          </p:val>
                                        </p:tav>
                                        <p:tav tm="100000">
                                          <p:val>
                                            <p:strVal val="#ppt_h"/>
                                          </p:val>
                                        </p:tav>
                                      </p:tavLst>
                                    </p:anim>
                                    <p:animEffect transition="in" filter="fade">
                                      <p:cBhvr>
                                        <p:cTn id="15" dur="3000"/>
                                        <p:tgtEl>
                                          <p:spTgt spid="10246"/>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p:cTn id="19" dur="3000" fill="hold"/>
                                        <p:tgtEl>
                                          <p:spTgt spid="10242"/>
                                        </p:tgtEl>
                                        <p:attrNameLst>
                                          <p:attrName>ppt_w</p:attrName>
                                        </p:attrNameLst>
                                      </p:cBhvr>
                                      <p:tavLst>
                                        <p:tav tm="0">
                                          <p:val>
                                            <p:fltVal val="0"/>
                                          </p:val>
                                        </p:tav>
                                        <p:tav tm="100000">
                                          <p:val>
                                            <p:strVal val="#ppt_w"/>
                                          </p:val>
                                        </p:tav>
                                      </p:tavLst>
                                    </p:anim>
                                    <p:anim calcmode="lin" valueType="num">
                                      <p:cBhvr>
                                        <p:cTn id="20" dur="3000" fill="hold"/>
                                        <p:tgtEl>
                                          <p:spTgt spid="10242"/>
                                        </p:tgtEl>
                                        <p:attrNameLst>
                                          <p:attrName>ppt_h</p:attrName>
                                        </p:attrNameLst>
                                      </p:cBhvr>
                                      <p:tavLst>
                                        <p:tav tm="0">
                                          <p:val>
                                            <p:fltVal val="0"/>
                                          </p:val>
                                        </p:tav>
                                        <p:tav tm="100000">
                                          <p:val>
                                            <p:strVal val="#ppt_h"/>
                                          </p:val>
                                        </p:tav>
                                      </p:tavLst>
                                    </p:anim>
                                    <p:animEffect transition="in" filter="fade">
                                      <p:cBhvr>
                                        <p:cTn id="21" dur="3000"/>
                                        <p:tgtEl>
                                          <p:spTgt spid="10242"/>
                                        </p:tgtEl>
                                      </p:cBhvr>
                                    </p:animEffect>
                                  </p:childTnLst>
                                </p:cTn>
                              </p:par>
                            </p:childTnLst>
                          </p:cTn>
                        </p:par>
                        <p:par>
                          <p:cTn id="22" fill="hold">
                            <p:stCondLst>
                              <p:cond delay="9000"/>
                            </p:stCondLst>
                            <p:childTnLst>
                              <p:par>
                                <p:cTn id="23" presetID="53" presetClass="entr" presetSubtype="0" fill="hold" nodeType="after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p:cTn id="25" dur="3000" fill="hold"/>
                                        <p:tgtEl>
                                          <p:spTgt spid="10244"/>
                                        </p:tgtEl>
                                        <p:attrNameLst>
                                          <p:attrName>ppt_w</p:attrName>
                                        </p:attrNameLst>
                                      </p:cBhvr>
                                      <p:tavLst>
                                        <p:tav tm="0">
                                          <p:val>
                                            <p:fltVal val="0"/>
                                          </p:val>
                                        </p:tav>
                                        <p:tav tm="100000">
                                          <p:val>
                                            <p:strVal val="#ppt_w"/>
                                          </p:val>
                                        </p:tav>
                                      </p:tavLst>
                                    </p:anim>
                                    <p:anim calcmode="lin" valueType="num">
                                      <p:cBhvr>
                                        <p:cTn id="26" dur="3000" fill="hold"/>
                                        <p:tgtEl>
                                          <p:spTgt spid="10244"/>
                                        </p:tgtEl>
                                        <p:attrNameLst>
                                          <p:attrName>ppt_h</p:attrName>
                                        </p:attrNameLst>
                                      </p:cBhvr>
                                      <p:tavLst>
                                        <p:tav tm="0">
                                          <p:val>
                                            <p:fltVal val="0"/>
                                          </p:val>
                                        </p:tav>
                                        <p:tav tm="100000">
                                          <p:val>
                                            <p:strVal val="#ppt_h"/>
                                          </p:val>
                                        </p:tav>
                                      </p:tavLst>
                                    </p:anim>
                                    <p:animEffect transition="in" filter="fade">
                                      <p:cBhvr>
                                        <p:cTn id="27" dur="3000"/>
                                        <p:tgtEl>
                                          <p:spTgt spid="10244"/>
                                        </p:tgtEl>
                                      </p:cBhvr>
                                    </p:animEffect>
                                  </p:childTnLst>
                                </p:cTn>
                              </p:par>
                            </p:childTnLst>
                          </p:cTn>
                        </p:par>
                        <p:par>
                          <p:cTn id="28" fill="hold">
                            <p:stCondLst>
                              <p:cond delay="12000"/>
                            </p:stCondLst>
                            <p:childTnLst>
                              <p:par>
                                <p:cTn id="29" presetID="53"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000" fill="hold"/>
                                        <p:tgtEl>
                                          <p:spTgt spid="8"/>
                                        </p:tgtEl>
                                        <p:attrNameLst>
                                          <p:attrName>ppt_w</p:attrName>
                                        </p:attrNameLst>
                                      </p:cBhvr>
                                      <p:tavLst>
                                        <p:tav tm="0">
                                          <p:val>
                                            <p:fltVal val="0"/>
                                          </p:val>
                                        </p:tav>
                                        <p:tav tm="100000">
                                          <p:val>
                                            <p:strVal val="#ppt_w"/>
                                          </p:val>
                                        </p:tav>
                                      </p:tavLst>
                                    </p:anim>
                                    <p:anim calcmode="lin" valueType="num">
                                      <p:cBhvr>
                                        <p:cTn id="32" dur="3000" fill="hold"/>
                                        <p:tgtEl>
                                          <p:spTgt spid="8"/>
                                        </p:tgtEl>
                                        <p:attrNameLst>
                                          <p:attrName>ppt_h</p:attrName>
                                        </p:attrNameLst>
                                      </p:cBhvr>
                                      <p:tavLst>
                                        <p:tav tm="0">
                                          <p:val>
                                            <p:fltVal val="0"/>
                                          </p:val>
                                        </p:tav>
                                        <p:tav tm="100000">
                                          <p:val>
                                            <p:strVal val="#ppt_h"/>
                                          </p:val>
                                        </p:tav>
                                      </p:tavLst>
                                    </p:anim>
                                    <p:animEffect transition="in" filter="fade">
                                      <p:cBhvr>
                                        <p:cTn id="3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Папа\МАТЕРИАЛЫ К ПРЕЗЕНТАЦИЯМ\ОЛИМПИАДА\КАРТИНКИ\Античность\Конные бега\gigolui.jpeg"/>
          <p:cNvPicPr>
            <a:picLocks noChangeAspect="1" noChangeArrowheads="1"/>
          </p:cNvPicPr>
          <p:nvPr/>
        </p:nvPicPr>
        <p:blipFill>
          <a:blip r:embed="rId3" cstate="print"/>
          <a:srcRect/>
          <a:stretch>
            <a:fillRect/>
          </a:stretch>
        </p:blipFill>
        <p:spPr bwMode="auto">
          <a:xfrm>
            <a:off x="5663530" y="4581128"/>
            <a:ext cx="2724894" cy="2125417"/>
          </a:xfrm>
          <a:prstGeom prst="rect">
            <a:avLst/>
          </a:prstGeom>
          <a:noFill/>
        </p:spPr>
      </p:pic>
      <p:sp>
        <p:nvSpPr>
          <p:cNvPr id="2" name="Заголовок 1"/>
          <p:cNvSpPr>
            <a:spLocks noGrp="1"/>
          </p:cNvSpPr>
          <p:nvPr>
            <p:ph type="ctrTitle"/>
          </p:nvPr>
        </p:nvSpPr>
        <p:spPr>
          <a:xfrm>
            <a:off x="1432560" y="0"/>
            <a:ext cx="7406640" cy="980728"/>
          </a:xfrm>
        </p:spPr>
        <p:txBody>
          <a:bodyPr>
            <a:normAutofit/>
          </a:bodyPr>
          <a:lstStyle/>
          <a:p>
            <a:pPr algn="ctr"/>
            <a:r>
              <a:rPr lang="ru-RU" sz="5400" b="1" dirty="0" smtClean="0">
                <a:solidFill>
                  <a:schemeClr val="accent3"/>
                </a:solidFill>
              </a:rPr>
              <a:t>Конные бега</a:t>
            </a:r>
            <a:endParaRPr lang="ru-RU" sz="5400" b="1" dirty="0">
              <a:solidFill>
                <a:schemeClr val="accent3"/>
              </a:solidFill>
            </a:endParaRPr>
          </a:p>
        </p:txBody>
      </p:sp>
      <p:sp>
        <p:nvSpPr>
          <p:cNvPr id="3" name="Подзаголовок 2"/>
          <p:cNvSpPr>
            <a:spLocks noGrp="1"/>
          </p:cNvSpPr>
          <p:nvPr>
            <p:ph type="subTitle" idx="1"/>
          </p:nvPr>
        </p:nvSpPr>
        <p:spPr>
          <a:xfrm>
            <a:off x="1259632" y="1268760"/>
            <a:ext cx="3024336" cy="5589240"/>
          </a:xfrm>
        </p:spPr>
        <p:txBody>
          <a:bodyPr>
            <a:normAutofit lnSpcReduction="10000"/>
          </a:bodyPr>
          <a:lstStyle/>
          <a:p>
            <a:r>
              <a:rPr lang="ru-RU" b="1" dirty="0" smtClean="0">
                <a:solidFill>
                  <a:schemeClr val="accent3"/>
                </a:solidFill>
              </a:rPr>
              <a:t>Сначала на 25-й Олимпиаде (680 г. до н. э.) были введены гонки квадриг. Затем к ним добавлены на 33-й Олимпиаде (648 г. до н. э.) скачки на лошадях, и на 93-й Олимпиаде (408 г. до н. э.) гонки колесниц с 2-мя лошадьми в упряжке.</a:t>
            </a:r>
            <a:endParaRPr lang="ru-RU" b="1" dirty="0">
              <a:solidFill>
                <a:schemeClr val="accent3"/>
              </a:solidFill>
            </a:endParaRPr>
          </a:p>
        </p:txBody>
      </p:sp>
      <p:pic>
        <p:nvPicPr>
          <p:cNvPr id="11266" name="Picture 2" descr="D:\Папа\МАТЕРИАЛЫ К ПРЕЗЕНТАЦИЯМ\ОЛИМПИАДА\КАРТИНКИ\Античность\07C91D946B4B4681A37490C4799F7093 копия.jpg"/>
          <p:cNvPicPr>
            <a:picLocks noChangeAspect="1" noChangeArrowheads="1"/>
          </p:cNvPicPr>
          <p:nvPr/>
        </p:nvPicPr>
        <p:blipFill>
          <a:blip r:embed="rId4" cstate="print"/>
          <a:srcRect/>
          <a:stretch>
            <a:fillRect/>
          </a:stretch>
        </p:blipFill>
        <p:spPr bwMode="auto">
          <a:xfrm>
            <a:off x="5178022" y="1131168"/>
            <a:ext cx="3714457" cy="3449960"/>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3000" fill="hold"/>
                                        <p:tgtEl>
                                          <p:spTgt spid="11266"/>
                                        </p:tgtEl>
                                        <p:attrNameLst>
                                          <p:attrName>ppt_w</p:attrName>
                                        </p:attrNameLst>
                                      </p:cBhvr>
                                      <p:tavLst>
                                        <p:tav tm="0">
                                          <p:val>
                                            <p:fltVal val="0"/>
                                          </p:val>
                                        </p:tav>
                                        <p:tav tm="100000">
                                          <p:val>
                                            <p:strVal val="#ppt_w"/>
                                          </p:val>
                                        </p:tav>
                                      </p:tavLst>
                                    </p:anim>
                                    <p:anim calcmode="lin" valueType="num">
                                      <p:cBhvr>
                                        <p:cTn id="8" dur="3000" fill="hold"/>
                                        <p:tgtEl>
                                          <p:spTgt spid="11266"/>
                                        </p:tgtEl>
                                        <p:attrNameLst>
                                          <p:attrName>ppt_h</p:attrName>
                                        </p:attrNameLst>
                                      </p:cBhvr>
                                      <p:tavLst>
                                        <p:tav tm="0">
                                          <p:val>
                                            <p:fltVal val="0"/>
                                          </p:val>
                                        </p:tav>
                                        <p:tav tm="100000">
                                          <p:val>
                                            <p:strVal val="#ppt_h"/>
                                          </p:val>
                                        </p:tav>
                                      </p:tavLst>
                                    </p:anim>
                                    <p:animEffect transition="in" filter="fade">
                                      <p:cBhvr>
                                        <p:cTn id="9" dur="3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980728"/>
          </a:xfrm>
        </p:spPr>
        <p:txBody>
          <a:bodyPr>
            <a:normAutofit/>
          </a:bodyPr>
          <a:lstStyle/>
          <a:p>
            <a:pPr algn="ctr"/>
            <a:r>
              <a:rPr lang="ru-RU" sz="5400" b="1" dirty="0" smtClean="0">
                <a:solidFill>
                  <a:schemeClr val="accent3"/>
                </a:solidFill>
              </a:rPr>
              <a:t>Конные бега</a:t>
            </a:r>
            <a:endParaRPr lang="ru-RU" sz="4800" dirty="0">
              <a:solidFill>
                <a:schemeClr val="accent3"/>
              </a:solidFill>
            </a:endParaRPr>
          </a:p>
        </p:txBody>
      </p:sp>
      <p:sp>
        <p:nvSpPr>
          <p:cNvPr id="3" name="Подзаголовок 2"/>
          <p:cNvSpPr>
            <a:spLocks noGrp="1"/>
          </p:cNvSpPr>
          <p:nvPr>
            <p:ph type="subTitle" idx="1"/>
          </p:nvPr>
        </p:nvSpPr>
        <p:spPr>
          <a:xfrm>
            <a:off x="1115616" y="1124744"/>
            <a:ext cx="4248472" cy="5472608"/>
          </a:xfrm>
        </p:spPr>
        <p:txBody>
          <a:bodyPr>
            <a:normAutofit fontScale="92500" lnSpcReduction="20000"/>
          </a:bodyPr>
          <a:lstStyle/>
          <a:p>
            <a:r>
              <a:rPr lang="ru-RU" b="1" dirty="0" smtClean="0">
                <a:solidFill>
                  <a:schemeClr val="accent3"/>
                </a:solidFill>
              </a:rPr>
              <a:t>В гонках квадриги совершали 12 кругов на ипподроме, нередко колесницы опрокидывались на поворотах, калеча возниц. В отличии от бега и единоборств в скачках могли принимать участие только богатые греки и царственные особы, которым под силу было содержать лошадей. Именно владельцы лошадей, а не возницы считались победителями. Среди победителей в гонках квадриг отмечены македонский царь Филипп II и римские императоры.</a:t>
            </a:r>
            <a:endParaRPr lang="ru-RU" b="1" dirty="0">
              <a:solidFill>
                <a:schemeClr val="accent3"/>
              </a:solidFill>
            </a:endParaRPr>
          </a:p>
        </p:txBody>
      </p:sp>
      <p:pic>
        <p:nvPicPr>
          <p:cNvPr id="12290" name="Picture 2" descr="D:\Папа\МАТЕРИАЛЫ К ПРЕЗЕНТАЦИЯМ\ОЛИМПИАДА\КАРТИНКИ\Античность\Конные бега\quadrige.jpg"/>
          <p:cNvPicPr>
            <a:picLocks noChangeAspect="1" noChangeArrowheads="1"/>
          </p:cNvPicPr>
          <p:nvPr/>
        </p:nvPicPr>
        <p:blipFill>
          <a:blip r:embed="rId3" cstate="print"/>
          <a:srcRect/>
          <a:stretch>
            <a:fillRect/>
          </a:stretch>
        </p:blipFill>
        <p:spPr bwMode="auto">
          <a:xfrm>
            <a:off x="5652120" y="980728"/>
            <a:ext cx="3063875" cy="2524125"/>
          </a:xfrm>
          <a:prstGeom prst="rect">
            <a:avLst/>
          </a:prstGeom>
          <a:noFill/>
        </p:spPr>
      </p:pic>
      <p:pic>
        <p:nvPicPr>
          <p:cNvPr id="12291" name="Picture 3" descr="D:\Папа\МАТЕРИАЛЫ К ПРЕЗЕНТАЦИЯМ\ОЛИМПИАДА\КАРТИНКИ\Античность\Конные бега\87c2d6ef90348532cb81ee047e6_prev.jpg"/>
          <p:cNvPicPr>
            <a:picLocks noChangeAspect="1" noChangeArrowheads="1"/>
          </p:cNvPicPr>
          <p:nvPr/>
        </p:nvPicPr>
        <p:blipFill>
          <a:blip r:embed="rId4" cstate="print"/>
          <a:srcRect/>
          <a:stretch>
            <a:fillRect/>
          </a:stretch>
        </p:blipFill>
        <p:spPr bwMode="auto">
          <a:xfrm>
            <a:off x="6087295" y="3789040"/>
            <a:ext cx="2229121" cy="2857848"/>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3000" fill="hold"/>
                                        <p:tgtEl>
                                          <p:spTgt spid="12290"/>
                                        </p:tgtEl>
                                        <p:attrNameLst>
                                          <p:attrName>ppt_w</p:attrName>
                                        </p:attrNameLst>
                                      </p:cBhvr>
                                      <p:tavLst>
                                        <p:tav tm="0">
                                          <p:val>
                                            <p:fltVal val="0"/>
                                          </p:val>
                                        </p:tav>
                                        <p:tav tm="100000">
                                          <p:val>
                                            <p:strVal val="#ppt_w"/>
                                          </p:val>
                                        </p:tav>
                                      </p:tavLst>
                                    </p:anim>
                                    <p:anim calcmode="lin" valueType="num">
                                      <p:cBhvr>
                                        <p:cTn id="8" dur="3000" fill="hold"/>
                                        <p:tgtEl>
                                          <p:spTgt spid="12290"/>
                                        </p:tgtEl>
                                        <p:attrNameLst>
                                          <p:attrName>ppt_h</p:attrName>
                                        </p:attrNameLst>
                                      </p:cBhvr>
                                      <p:tavLst>
                                        <p:tav tm="0">
                                          <p:val>
                                            <p:fltVal val="0"/>
                                          </p:val>
                                        </p:tav>
                                        <p:tav tm="100000">
                                          <p:val>
                                            <p:strVal val="#ppt_h"/>
                                          </p:val>
                                        </p:tav>
                                      </p:tavLst>
                                    </p:anim>
                                    <p:animEffect transition="in" filter="fade">
                                      <p:cBhvr>
                                        <p:cTn id="9" dur="3000"/>
                                        <p:tgtEl>
                                          <p:spTgt spid="12290"/>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3000" fill="hold"/>
                                        <p:tgtEl>
                                          <p:spTgt spid="12291"/>
                                        </p:tgtEl>
                                        <p:attrNameLst>
                                          <p:attrName>ppt_w</p:attrName>
                                        </p:attrNameLst>
                                      </p:cBhvr>
                                      <p:tavLst>
                                        <p:tav tm="0">
                                          <p:val>
                                            <p:fltVal val="0"/>
                                          </p:val>
                                        </p:tav>
                                        <p:tav tm="100000">
                                          <p:val>
                                            <p:strVal val="#ppt_w"/>
                                          </p:val>
                                        </p:tav>
                                      </p:tavLst>
                                    </p:anim>
                                    <p:anim calcmode="lin" valueType="num">
                                      <p:cBhvr>
                                        <p:cTn id="14" dur="3000" fill="hold"/>
                                        <p:tgtEl>
                                          <p:spTgt spid="12291"/>
                                        </p:tgtEl>
                                        <p:attrNameLst>
                                          <p:attrName>ppt_h</p:attrName>
                                        </p:attrNameLst>
                                      </p:cBhvr>
                                      <p:tavLst>
                                        <p:tav tm="0">
                                          <p:val>
                                            <p:fltVal val="0"/>
                                          </p:val>
                                        </p:tav>
                                        <p:tav tm="100000">
                                          <p:val>
                                            <p:strVal val="#ppt_h"/>
                                          </p:val>
                                        </p:tav>
                                      </p:tavLst>
                                    </p:anim>
                                    <p:animEffect transition="in" filter="fade">
                                      <p:cBhvr>
                                        <p:cTn id="15" dur="3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8100392" cy="1484784"/>
          </a:xfrm>
        </p:spPr>
        <p:txBody>
          <a:bodyPr>
            <a:noAutofit/>
          </a:bodyPr>
          <a:lstStyle/>
          <a:p>
            <a:pPr algn="ctr"/>
            <a:r>
              <a:rPr lang="ru-RU" sz="4800" b="1" dirty="0" smtClean="0">
                <a:solidFill>
                  <a:schemeClr val="accent3"/>
                </a:solidFill>
              </a:rPr>
              <a:t>Соревнования трубачей и герольдов</a:t>
            </a:r>
            <a:endParaRPr lang="ru-RU" sz="4800" b="1" dirty="0">
              <a:solidFill>
                <a:schemeClr val="accent3"/>
              </a:solidFill>
            </a:endParaRPr>
          </a:p>
        </p:txBody>
      </p:sp>
      <p:sp>
        <p:nvSpPr>
          <p:cNvPr id="3" name="Подзаголовок 2"/>
          <p:cNvSpPr>
            <a:spLocks noGrp="1"/>
          </p:cNvSpPr>
          <p:nvPr>
            <p:ph type="subTitle" idx="1"/>
          </p:nvPr>
        </p:nvSpPr>
        <p:spPr>
          <a:xfrm>
            <a:off x="1432560" y="1556792"/>
            <a:ext cx="4579600" cy="4968552"/>
          </a:xfrm>
        </p:spPr>
        <p:txBody>
          <a:bodyPr>
            <a:normAutofit lnSpcReduction="10000"/>
          </a:bodyPr>
          <a:lstStyle/>
          <a:p>
            <a:r>
              <a:rPr lang="ru-RU" b="1" dirty="0" smtClean="0">
                <a:solidFill>
                  <a:schemeClr val="accent3"/>
                </a:solidFill>
              </a:rPr>
              <a:t>На 96-й Олимпиаде (396 до н. э.) в Олимпийские игры были введены состязания между трубачами и герольдами, как логическое следствие соединения в воззрениях эллинов спорта и эстетического наслаждения. Известно, что во время проведения Игр художники выставляли картины на суд зрителей, а писатели читали вслух свои творения.</a:t>
            </a:r>
          </a:p>
          <a:p>
            <a:endParaRPr lang="ru-RU" dirty="0"/>
          </a:p>
        </p:txBody>
      </p:sp>
      <p:pic>
        <p:nvPicPr>
          <p:cNvPr id="13314" name="Picture 2" descr="D:\Папа\МАТЕРИАЛЫ К ПРЕЗЕНТАЦИЯМ\ОЛИМПИАДА\КАРТИНКИ\Античность\трубач.jpg"/>
          <p:cNvPicPr>
            <a:picLocks noChangeAspect="1" noChangeArrowheads="1"/>
          </p:cNvPicPr>
          <p:nvPr/>
        </p:nvPicPr>
        <p:blipFill>
          <a:blip r:embed="rId3" cstate="print"/>
          <a:srcRect/>
          <a:stretch>
            <a:fillRect/>
          </a:stretch>
        </p:blipFill>
        <p:spPr bwMode="auto">
          <a:xfrm>
            <a:off x="6516216" y="1663503"/>
            <a:ext cx="2160240" cy="4502669"/>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0" fill="hold"/>
                                        <p:tgtEl>
                                          <p:spTgt spid="13314"/>
                                        </p:tgtEl>
                                        <p:attrNameLst>
                                          <p:attrName>ppt_w</p:attrName>
                                        </p:attrNameLst>
                                      </p:cBhvr>
                                      <p:tavLst>
                                        <p:tav tm="0">
                                          <p:val>
                                            <p:fltVal val="0"/>
                                          </p:val>
                                        </p:tav>
                                        <p:tav tm="100000">
                                          <p:val>
                                            <p:strVal val="#ppt_w"/>
                                          </p:val>
                                        </p:tav>
                                      </p:tavLst>
                                    </p:anim>
                                    <p:anim calcmode="lin" valueType="num">
                                      <p:cBhvr>
                                        <p:cTn id="8" dur="5000" fill="hold"/>
                                        <p:tgtEl>
                                          <p:spTgt spid="13314"/>
                                        </p:tgtEl>
                                        <p:attrNameLst>
                                          <p:attrName>ppt_h</p:attrName>
                                        </p:attrNameLst>
                                      </p:cBhvr>
                                      <p:tavLst>
                                        <p:tav tm="0">
                                          <p:val>
                                            <p:fltVal val="0"/>
                                          </p:val>
                                        </p:tav>
                                        <p:tav tm="100000">
                                          <p:val>
                                            <p:strVal val="#ppt_h"/>
                                          </p:val>
                                        </p:tav>
                                      </p:tavLst>
                                    </p:anim>
                                    <p:animEffect transition="in" filter="fade">
                                      <p:cBhvr>
                                        <p:cTn id="9" dur="5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1412776"/>
          </a:xfrm>
        </p:spPr>
        <p:txBody>
          <a:bodyPr>
            <a:noAutofit/>
          </a:bodyPr>
          <a:lstStyle/>
          <a:p>
            <a:pPr algn="ctr"/>
            <a:r>
              <a:rPr lang="ru-RU" sz="4400" b="1" dirty="0" err="1" smtClean="0"/>
              <a:t>Олимпионики</a:t>
            </a:r>
            <a:r>
              <a:rPr lang="ru-RU" sz="4400" b="1" dirty="0" smtClean="0"/>
              <a:t/>
            </a:r>
            <a:br>
              <a:rPr lang="ru-RU" sz="4400" b="1" dirty="0" smtClean="0"/>
            </a:br>
            <a:endParaRPr lang="ru-RU" sz="4400" b="1" dirty="0"/>
          </a:p>
        </p:txBody>
      </p:sp>
      <p:sp>
        <p:nvSpPr>
          <p:cNvPr id="3" name="Подзаголовок 2"/>
          <p:cNvSpPr>
            <a:spLocks noGrp="1"/>
          </p:cNvSpPr>
          <p:nvPr>
            <p:ph type="subTitle" idx="1"/>
          </p:nvPr>
        </p:nvSpPr>
        <p:spPr>
          <a:xfrm>
            <a:off x="1432560" y="764704"/>
            <a:ext cx="7406640" cy="864096"/>
          </a:xfrm>
        </p:spPr>
        <p:txBody>
          <a:bodyPr>
            <a:normAutofit/>
          </a:bodyPr>
          <a:lstStyle/>
          <a:p>
            <a:pPr algn="ctr"/>
            <a:r>
              <a:rPr lang="ru-RU" sz="3600" b="1" dirty="0" smtClean="0">
                <a:solidFill>
                  <a:schemeClr val="accent3"/>
                </a:solidFill>
              </a:rPr>
              <a:t>Часть первая</a:t>
            </a:r>
            <a:endParaRPr lang="ru-RU" sz="3600" dirty="0">
              <a:solidFill>
                <a:schemeClr val="accent3"/>
              </a:solidFill>
            </a:endParaRPr>
          </a:p>
        </p:txBody>
      </p:sp>
      <p:pic>
        <p:nvPicPr>
          <p:cNvPr id="6" name="Russian Animation _ОЛИМПИОНИКИ_ Фёдор Хитрук 1_3.mp4">
            <a:hlinkClick r:id="" action="ppaction://media"/>
          </p:cNvPr>
          <p:cNvPicPr>
            <a:picLocks noRot="1" noChangeAspect="1"/>
          </p:cNvPicPr>
          <p:nvPr>
            <a:videoFile r:link="rId1"/>
          </p:nvPr>
        </p:nvPicPr>
        <p:blipFill>
          <a:blip r:embed="rId4" cstate="print"/>
          <a:stretch>
            <a:fillRect/>
          </a:stretch>
        </p:blipFill>
        <p:spPr>
          <a:xfrm>
            <a:off x="1475656" y="1340768"/>
            <a:ext cx="7272808" cy="5454606"/>
          </a:xfrm>
          <a:prstGeom prst="rect">
            <a:avLst/>
          </a:prstGeom>
        </p:spPr>
      </p:pic>
    </p:spTree>
  </p:cSld>
  <p:clrMapOvr>
    <a:masterClrMapping/>
  </p:clrMapOvr>
  <p:transition>
    <p:wheel/>
    <p:sndAc>
      <p:stSnd>
        <p:snd r:embed="rId3"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764704"/>
          </a:xfrm>
        </p:spPr>
        <p:txBody>
          <a:bodyPr>
            <a:normAutofit/>
          </a:bodyPr>
          <a:lstStyle/>
          <a:p>
            <a:pPr algn="ctr"/>
            <a:r>
              <a:rPr lang="ru-RU" sz="4400" b="1" dirty="0" err="1" smtClean="0"/>
              <a:t>Олимпионики</a:t>
            </a:r>
            <a:endParaRPr lang="ru-RU" sz="4400" dirty="0"/>
          </a:p>
        </p:txBody>
      </p:sp>
      <p:sp>
        <p:nvSpPr>
          <p:cNvPr id="3" name="Подзаголовок 2"/>
          <p:cNvSpPr>
            <a:spLocks noGrp="1"/>
          </p:cNvSpPr>
          <p:nvPr>
            <p:ph type="subTitle" idx="1"/>
          </p:nvPr>
        </p:nvSpPr>
        <p:spPr>
          <a:xfrm>
            <a:off x="1432560" y="692696"/>
            <a:ext cx="7406640" cy="864096"/>
          </a:xfrm>
        </p:spPr>
        <p:txBody>
          <a:bodyPr>
            <a:normAutofit/>
          </a:bodyPr>
          <a:lstStyle/>
          <a:p>
            <a:pPr algn="ctr"/>
            <a:r>
              <a:rPr lang="ru-RU" sz="3600" b="1" dirty="0" smtClean="0">
                <a:solidFill>
                  <a:schemeClr val="accent3"/>
                </a:solidFill>
              </a:rPr>
              <a:t>Часть вторая</a:t>
            </a:r>
            <a:endParaRPr lang="ru-RU" sz="3600" b="1" dirty="0">
              <a:solidFill>
                <a:schemeClr val="accent3"/>
              </a:solidFill>
            </a:endParaRPr>
          </a:p>
        </p:txBody>
      </p:sp>
      <p:pic>
        <p:nvPicPr>
          <p:cNvPr id="4" name="Russian Animation _ОЛИМПИОНИКИ_ Фёдор Хитрук 2_2.mp4">
            <a:hlinkClick r:id="" action="ppaction://media"/>
          </p:cNvPr>
          <p:cNvPicPr>
            <a:picLocks noRot="1" noChangeAspect="1"/>
          </p:cNvPicPr>
          <p:nvPr>
            <a:videoFile r:link="rId1"/>
          </p:nvPr>
        </p:nvPicPr>
        <p:blipFill>
          <a:blip r:embed="rId4" cstate="print"/>
          <a:stretch>
            <a:fillRect/>
          </a:stretch>
        </p:blipFill>
        <p:spPr>
          <a:xfrm>
            <a:off x="1475656" y="1340768"/>
            <a:ext cx="7188290" cy="5391218"/>
          </a:xfrm>
          <a:prstGeom prst="rect">
            <a:avLst/>
          </a:prstGeom>
        </p:spPr>
      </p:pic>
    </p:spTree>
  </p:cSld>
  <p:clrMapOvr>
    <a:masterClrMapping/>
  </p:clrMapOvr>
  <p:transition>
    <p:wheel/>
    <p:sndAc>
      <p:stSnd>
        <p:snd r:embed="rId3"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p:cTn id="16"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Папа\МАТЕРИАЛЫ К ПРЕЗЕНТАЦИЯМ\ОЛИМПИАДА\КАРТИНКИ\римляне\travian-177.jpg"/>
          <p:cNvPicPr>
            <a:picLocks noChangeAspect="1" noChangeArrowheads="1"/>
          </p:cNvPicPr>
          <p:nvPr/>
        </p:nvPicPr>
        <p:blipFill>
          <a:blip r:embed="rId3" cstate="print"/>
          <a:srcRect/>
          <a:stretch>
            <a:fillRect/>
          </a:stretch>
        </p:blipFill>
        <p:spPr bwMode="auto">
          <a:xfrm>
            <a:off x="1043608" y="1088269"/>
            <a:ext cx="8100392" cy="5769732"/>
          </a:xfrm>
          <a:prstGeom prst="rect">
            <a:avLst/>
          </a:prstGeom>
          <a:noFill/>
        </p:spPr>
      </p:pic>
      <p:sp>
        <p:nvSpPr>
          <p:cNvPr id="2" name="Заголовок 1"/>
          <p:cNvSpPr>
            <a:spLocks noGrp="1"/>
          </p:cNvSpPr>
          <p:nvPr>
            <p:ph type="title"/>
          </p:nvPr>
        </p:nvSpPr>
        <p:spPr>
          <a:xfrm>
            <a:off x="1187624" y="274320"/>
            <a:ext cx="4032448" cy="6179016"/>
          </a:xfrm>
        </p:spPr>
        <p:txBody>
          <a:bodyPr>
            <a:noAutofit/>
          </a:bodyPr>
          <a:lstStyle/>
          <a:p>
            <a:r>
              <a:rPr lang="ru-RU" sz="2800" b="1" dirty="0" smtClean="0">
                <a:solidFill>
                  <a:srgbClr val="C00000"/>
                </a:solidFill>
              </a:rPr>
              <a:t>Олимпийские игры существенно потеряли своё значение с приходом римлян. После того, как христианство стало официальной религией, игры стали рассматриваться как проявление язычества и в 394 н. э. они были запрещены императором Феодосием I.</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0"/>
            <a:ext cx="7956376" cy="1124744"/>
          </a:xfrm>
        </p:spPr>
        <p:txBody>
          <a:bodyPr>
            <a:normAutofit fontScale="90000"/>
          </a:bodyPr>
          <a:lstStyle/>
          <a:p>
            <a:pPr algn="ctr"/>
            <a:r>
              <a:rPr lang="ru-RU" sz="4900" b="1" dirty="0" smtClean="0">
                <a:solidFill>
                  <a:schemeClr val="tx2">
                    <a:lumMod val="75000"/>
                  </a:schemeClr>
                </a:solidFill>
              </a:rPr>
              <a:t>Античные Олимпийские игры</a:t>
            </a:r>
            <a:endParaRPr lang="ru-RU" sz="4400" b="1" dirty="0" smtClean="0">
              <a:solidFill>
                <a:schemeClr val="tx2">
                  <a:lumMod val="75000"/>
                </a:schemeClr>
              </a:solidFill>
            </a:endParaRPr>
          </a:p>
        </p:txBody>
      </p:sp>
      <p:sp>
        <p:nvSpPr>
          <p:cNvPr id="3" name="Подзаголовок 2"/>
          <p:cNvSpPr>
            <a:spLocks noGrp="1"/>
          </p:cNvSpPr>
          <p:nvPr>
            <p:ph type="subTitle" idx="1"/>
          </p:nvPr>
        </p:nvSpPr>
        <p:spPr>
          <a:xfrm>
            <a:off x="1043608" y="1484784"/>
            <a:ext cx="8100392" cy="1944216"/>
          </a:xfrm>
        </p:spPr>
        <p:txBody>
          <a:bodyPr/>
          <a:lstStyle/>
          <a:p>
            <a:pPr algn="ctr"/>
            <a:r>
              <a:rPr lang="ru-RU" sz="3600" b="1" dirty="0" smtClean="0">
                <a:solidFill>
                  <a:schemeClr val="accent2">
                    <a:lumMod val="75000"/>
                  </a:schemeClr>
                </a:solidFill>
              </a:rPr>
              <a:t>Возникновение Олимпийских игр</a:t>
            </a:r>
            <a:endParaRPr lang="ru-RU" sz="4000" b="1" dirty="0" smtClean="0">
              <a:solidFill>
                <a:schemeClr val="accent2">
                  <a:lumMod val="75000"/>
                </a:schemeClr>
              </a:solidFill>
            </a:endParaRPr>
          </a:p>
          <a:p>
            <a:pPr algn="ctr"/>
            <a:endParaRPr lang="ru-RU" sz="4000" b="1" dirty="0" smtClean="0"/>
          </a:p>
          <a:p>
            <a:pPr algn="ctr"/>
            <a:endParaRPr lang="ru-RU" b="1" dirty="0" smtClean="0"/>
          </a:p>
          <a:p>
            <a:endParaRPr lang="ru-RU" dirty="0"/>
          </a:p>
        </p:txBody>
      </p:sp>
      <p:pic>
        <p:nvPicPr>
          <p:cNvPr id="4098" name="Picture 2" descr="D:\Папа\МАТЕРИАЛЫ К ПРЕЗЕНТАЦИЯМ\ОЛИМПИАДА\КАРТИНКИ\Античность\18631 копия.jpg"/>
          <p:cNvPicPr>
            <a:picLocks noChangeAspect="1" noChangeArrowheads="1"/>
          </p:cNvPicPr>
          <p:nvPr/>
        </p:nvPicPr>
        <p:blipFill>
          <a:blip r:embed="rId3" cstate="print"/>
          <a:srcRect/>
          <a:stretch>
            <a:fillRect/>
          </a:stretch>
        </p:blipFill>
        <p:spPr bwMode="auto">
          <a:xfrm>
            <a:off x="2411760" y="2299438"/>
            <a:ext cx="5004048" cy="4225906"/>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D:\Папа\МАТЕРИАЛЫ К ПРЕЗЕНТАЦИЯМ\ОЛИМПИАДА\КАРТИНКИ\Античность\QQQ-1.jpg"/>
          <p:cNvPicPr>
            <a:picLocks noChangeAspect="1" noChangeArrowheads="1"/>
          </p:cNvPicPr>
          <p:nvPr/>
        </p:nvPicPr>
        <p:blipFill>
          <a:blip r:embed="rId3" cstate="print"/>
          <a:srcRect/>
          <a:stretch>
            <a:fillRect/>
          </a:stretch>
        </p:blipFill>
        <p:spPr bwMode="auto">
          <a:xfrm>
            <a:off x="2051720" y="836712"/>
            <a:ext cx="5885160" cy="5832648"/>
          </a:xfrm>
          <a:prstGeom prst="rect">
            <a:avLst/>
          </a:prstGeom>
          <a:noFill/>
        </p:spPr>
      </p:pic>
      <p:sp>
        <p:nvSpPr>
          <p:cNvPr id="2" name="Заголовок 1"/>
          <p:cNvSpPr>
            <a:spLocks noGrp="1"/>
          </p:cNvSpPr>
          <p:nvPr>
            <p:ph type="ctrTitle"/>
          </p:nvPr>
        </p:nvSpPr>
        <p:spPr>
          <a:xfrm>
            <a:off x="1432560" y="359898"/>
            <a:ext cx="7406640" cy="1196894"/>
          </a:xfrm>
        </p:spPr>
        <p:txBody>
          <a:bodyPr>
            <a:normAutofit/>
          </a:bodyPr>
          <a:lstStyle/>
          <a:p>
            <a:pPr algn="ctr"/>
            <a:r>
              <a:rPr lang="ru-RU" sz="7200" b="1" dirty="0" smtClean="0"/>
              <a:t>Источники</a:t>
            </a:r>
            <a:endParaRPr lang="ru-RU" sz="7200" b="1" dirty="0"/>
          </a:p>
        </p:txBody>
      </p:sp>
      <p:sp>
        <p:nvSpPr>
          <p:cNvPr id="3" name="Подзаголовок 2"/>
          <p:cNvSpPr>
            <a:spLocks noGrp="1"/>
          </p:cNvSpPr>
          <p:nvPr>
            <p:ph type="subTitle" idx="1"/>
          </p:nvPr>
        </p:nvSpPr>
        <p:spPr>
          <a:xfrm>
            <a:off x="1432560" y="1628800"/>
            <a:ext cx="7406640" cy="4824536"/>
          </a:xfrm>
        </p:spPr>
        <p:txBody>
          <a:bodyPr>
            <a:normAutofit/>
          </a:bodyPr>
          <a:lstStyle/>
          <a:p>
            <a:r>
              <a:rPr lang="en-US" b="1" dirty="0" smtClean="0">
                <a:solidFill>
                  <a:schemeClr val="accent3"/>
                </a:solidFill>
              </a:rPr>
              <a:t>http://ru.wikipedia.org/wiki/</a:t>
            </a:r>
            <a:r>
              <a:rPr lang="ru-RU" b="1" dirty="0" err="1" smtClean="0">
                <a:solidFill>
                  <a:schemeClr val="accent3"/>
                </a:solidFill>
              </a:rPr>
              <a:t>Олимпийские_игры</a:t>
            </a:r>
            <a:endParaRPr lang="ru-RU" b="1" dirty="0" smtClean="0">
              <a:solidFill>
                <a:schemeClr val="accent3"/>
              </a:solidFill>
            </a:endParaRPr>
          </a:p>
          <a:p>
            <a:r>
              <a:rPr lang="en-US" b="1" dirty="0" smtClean="0">
                <a:solidFill>
                  <a:schemeClr val="accent3"/>
                </a:solidFill>
              </a:rPr>
              <a:t>http://ru.wikipedia.org/wiki/</a:t>
            </a:r>
            <a:r>
              <a:rPr lang="ru-RU" b="1" dirty="0" err="1" smtClean="0">
                <a:solidFill>
                  <a:schemeClr val="accent3"/>
                </a:solidFill>
              </a:rPr>
              <a:t>Соревнования_Античных_Олимпийских_игр</a:t>
            </a:r>
            <a:endParaRPr lang="en-US" b="1" dirty="0" smtClean="0">
              <a:solidFill>
                <a:schemeClr val="accent3"/>
              </a:solidFill>
            </a:endParaRPr>
          </a:p>
          <a:p>
            <a:r>
              <a:rPr lang="en-US" b="1" dirty="0" smtClean="0">
                <a:solidFill>
                  <a:schemeClr val="accent3"/>
                </a:solidFill>
              </a:rPr>
              <a:t>http://youtu.be/bog3gSg1ukU</a:t>
            </a:r>
          </a:p>
          <a:p>
            <a:r>
              <a:rPr lang="en-US" b="1" dirty="0" smtClean="0">
                <a:solidFill>
                  <a:schemeClr val="accent3"/>
                </a:solidFill>
              </a:rPr>
              <a:t>http://youtu.be/WScD9aF2-B0</a:t>
            </a:r>
          </a:p>
          <a:p>
            <a:r>
              <a:rPr lang="en-US" b="1" dirty="0" smtClean="0">
                <a:solidFill>
                  <a:schemeClr val="accent3"/>
                </a:solidFill>
              </a:rPr>
              <a:t>http://olimp-history.ru/</a:t>
            </a:r>
          </a:p>
          <a:p>
            <a:r>
              <a:rPr lang="en-US" b="1" dirty="0" smtClean="0">
                <a:solidFill>
                  <a:schemeClr val="accent3"/>
                </a:solidFill>
              </a:rPr>
              <a:t>http://www.olympic-history.ru/antichnye-olimpiady/sorevnovaniya-na-antichnyh-olimpiiskih-igrah.html</a:t>
            </a:r>
          </a:p>
          <a:p>
            <a:r>
              <a:rPr lang="en-US" b="1" dirty="0" smtClean="0">
                <a:solidFill>
                  <a:schemeClr val="accent3"/>
                </a:solidFill>
              </a:rPr>
              <a:t>http://www.olympiady.ru/</a:t>
            </a:r>
            <a:endParaRPr lang="ru-RU" b="1" dirty="0">
              <a:solidFill>
                <a:schemeClr val="accent3"/>
              </a:solidFill>
            </a:endParaRPr>
          </a:p>
        </p:txBody>
      </p:sp>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2000" fill="hold"/>
                                        <p:tgtEl>
                                          <p:spTgt spid="16387"/>
                                        </p:tgtEl>
                                        <p:attrNameLst>
                                          <p:attrName>ppt_w</p:attrName>
                                        </p:attrNameLst>
                                      </p:cBhvr>
                                      <p:tavLst>
                                        <p:tav tm="0">
                                          <p:val>
                                            <p:fltVal val="0"/>
                                          </p:val>
                                        </p:tav>
                                        <p:tav tm="100000">
                                          <p:val>
                                            <p:strVal val="#ppt_w"/>
                                          </p:val>
                                        </p:tav>
                                      </p:tavLst>
                                    </p:anim>
                                    <p:anim calcmode="lin" valueType="num">
                                      <p:cBhvr>
                                        <p:cTn id="8" dur="2000" fill="hold"/>
                                        <p:tgtEl>
                                          <p:spTgt spid="16387"/>
                                        </p:tgtEl>
                                        <p:attrNameLst>
                                          <p:attrName>ppt_h</p:attrName>
                                        </p:attrNameLst>
                                      </p:cBhvr>
                                      <p:tavLst>
                                        <p:tav tm="0">
                                          <p:val>
                                            <p:fltVal val="0"/>
                                          </p:val>
                                        </p:tav>
                                        <p:tav tm="100000">
                                          <p:val>
                                            <p:strVal val="#ppt_h"/>
                                          </p:val>
                                        </p:tav>
                                      </p:tavLst>
                                    </p:anim>
                                    <p:animEffect transition="in" filter="fade">
                                      <p:cBhvr>
                                        <p:cTn id="9"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D:\Папа\МАТЕРИАЛЫ К ПРЕЗЕНТАЦИЯМ\ОЛИМПИАДА\КАРТИНКИ\Античность\ФАКЕЛ-03.jpg"/>
          <p:cNvPicPr>
            <a:picLocks noChangeAspect="1" noChangeArrowheads="1"/>
          </p:cNvPicPr>
          <p:nvPr/>
        </p:nvPicPr>
        <p:blipFill>
          <a:blip r:embed="rId3" cstate="print"/>
          <a:srcRect/>
          <a:stretch>
            <a:fillRect/>
          </a:stretch>
        </p:blipFill>
        <p:spPr bwMode="auto">
          <a:xfrm>
            <a:off x="3394222" y="260648"/>
            <a:ext cx="4392488" cy="6192688"/>
          </a:xfrm>
          <a:prstGeom prst="rect">
            <a:avLst/>
          </a:prstGeom>
          <a:noFill/>
        </p:spPr>
      </p:pic>
      <p:sp>
        <p:nvSpPr>
          <p:cNvPr id="2" name="Заголовок 1"/>
          <p:cNvSpPr>
            <a:spLocks noGrp="1"/>
          </p:cNvSpPr>
          <p:nvPr>
            <p:ph type="title"/>
          </p:nvPr>
        </p:nvSpPr>
        <p:spPr>
          <a:xfrm>
            <a:off x="1043608" y="357166"/>
            <a:ext cx="8100392" cy="4286280"/>
          </a:xfrm>
        </p:spPr>
        <p:txBody>
          <a:bodyPr>
            <a:normAutofit fontScale="90000"/>
          </a:bodyPr>
          <a:lstStyle/>
          <a:p>
            <a:pPr algn="ctr"/>
            <a:r>
              <a:rPr lang="ru-RU" sz="4400" b="1" dirty="0" smtClean="0"/>
              <a:t>Продолжение темы </a:t>
            </a:r>
            <a:br>
              <a:rPr lang="ru-RU" sz="4400" b="1" dirty="0" smtClean="0"/>
            </a:br>
            <a:r>
              <a:rPr lang="ru-RU" sz="6700" b="1" dirty="0" smtClean="0"/>
              <a:t> «Олимпийские игры» </a:t>
            </a:r>
            <a:r>
              <a:rPr lang="ru-RU" sz="4400" b="1" dirty="0" smtClean="0"/>
              <a:t/>
            </a:r>
            <a:br>
              <a:rPr lang="ru-RU" sz="4400" b="1" dirty="0" smtClean="0"/>
            </a:br>
            <a:r>
              <a:rPr lang="ru-RU" sz="4400" b="1" dirty="0" smtClean="0"/>
              <a:t>в следующей презентации:</a:t>
            </a:r>
            <a:br>
              <a:rPr lang="ru-RU" sz="4400" b="1" dirty="0" smtClean="0"/>
            </a:br>
            <a:r>
              <a:rPr lang="ru-RU" sz="4400" b="1" dirty="0" smtClean="0"/>
              <a:t> </a:t>
            </a:r>
            <a:r>
              <a:rPr lang="ru-RU" sz="5400" b="1" dirty="0" smtClean="0"/>
              <a:t/>
            </a:r>
            <a:br>
              <a:rPr lang="ru-RU" sz="5400" b="1" dirty="0" smtClean="0"/>
            </a:br>
            <a:endParaRPr lang="ru-RU" sz="8800" b="1" dirty="0">
              <a:solidFill>
                <a:schemeClr val="accent3"/>
              </a:solidFill>
            </a:endParaRPr>
          </a:p>
        </p:txBody>
      </p:sp>
      <p:sp>
        <p:nvSpPr>
          <p:cNvPr id="8" name="Прямоугольник 7"/>
          <p:cNvSpPr/>
          <p:nvPr/>
        </p:nvSpPr>
        <p:spPr>
          <a:xfrm>
            <a:off x="1568616" y="5286388"/>
            <a:ext cx="7092000" cy="714380"/>
          </a:xfrm>
          <a:prstGeom prst="rect">
            <a:avLst/>
          </a:prstGeom>
          <a:noFill/>
        </p:spPr>
        <p:txBody>
          <a:bodyPr wrap="square" lIns="91440" tIns="45720" rIns="91440" bIns="45720">
            <a:prstTxWarp prst="textArchUp">
              <a:avLst/>
            </a:prstTxWarp>
            <a:spAutoFit/>
          </a:bodyPr>
          <a:lstStyle/>
          <a:p>
            <a:pPr algn="ctr"/>
            <a:r>
              <a:rPr lang="ru-RU" sz="5400" b="1" dirty="0" smtClean="0">
                <a:ln w="19050">
                  <a:solidFill>
                    <a:srgbClr val="FFFF00"/>
                  </a:solidFill>
                  <a:prstDash val="solid"/>
                </a:ln>
                <a:solidFill>
                  <a:schemeClr val="accent3"/>
                </a:solidFill>
                <a:effectLst>
                  <a:outerShdw blurRad="50000" dist="50800" dir="7500000" algn="tl">
                    <a:srgbClr val="000000">
                      <a:shade val="5000"/>
                      <a:alpha val="35000"/>
                    </a:srgbClr>
                  </a:outerShdw>
                </a:effectLst>
              </a:rPr>
              <a:t>ВОЗРОЖДЕНИЕ</a:t>
            </a:r>
          </a:p>
          <a:p>
            <a:pPr algn="ctr"/>
            <a:r>
              <a:rPr lang="ru-RU" sz="5400" b="1" dirty="0" smtClean="0">
                <a:ln w="19050">
                  <a:solidFill>
                    <a:srgbClr val="FFFF00"/>
                  </a:solidFill>
                  <a:prstDash val="solid"/>
                </a:ln>
                <a:solidFill>
                  <a:schemeClr val="accent3"/>
                </a:solidFill>
                <a:effectLst>
                  <a:outerShdw blurRad="50000" dist="50800" dir="7500000" algn="tl">
                    <a:srgbClr val="000000">
                      <a:shade val="5000"/>
                      <a:alpha val="35000"/>
                    </a:srgbClr>
                  </a:outerShdw>
                </a:effectLst>
              </a:rPr>
              <a:t>И </a:t>
            </a:r>
          </a:p>
          <a:p>
            <a:pPr algn="ctr"/>
            <a:r>
              <a:rPr lang="ru-RU" sz="5400" b="1" dirty="0" smtClean="0">
                <a:ln w="19050">
                  <a:solidFill>
                    <a:srgbClr val="FFFF00"/>
                  </a:solidFill>
                  <a:prstDash val="solid"/>
                </a:ln>
                <a:solidFill>
                  <a:schemeClr val="accent3"/>
                </a:solidFill>
                <a:effectLst>
                  <a:outerShdw blurRad="50000" dist="50800" dir="7500000" algn="tl">
                    <a:srgbClr val="000000">
                      <a:shade val="5000"/>
                      <a:alpha val="35000"/>
                    </a:srgbClr>
                  </a:outerShdw>
                </a:effectLst>
              </a:rPr>
              <a:t>СОВРЕМЕННОСТЬ</a:t>
            </a:r>
            <a:endParaRPr lang="ru-RU" sz="5400" b="1" dirty="0">
              <a:ln w="19050">
                <a:solidFill>
                  <a:srgbClr val="FFFF00"/>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Папа\МАТЕРИАЛЫ К ПРЕЗЕНТАЦИЯМ\ОЛИМПИАДА\КАРТИНКИ\Античность\ФАКЕЛ-01-PР.jpg"/>
          <p:cNvPicPr>
            <a:picLocks noChangeAspect="1" noChangeArrowheads="1"/>
          </p:cNvPicPr>
          <p:nvPr/>
        </p:nvPicPr>
        <p:blipFill>
          <a:blip r:embed="rId3" cstate="print"/>
          <a:srcRect/>
          <a:stretch>
            <a:fillRect/>
          </a:stretch>
        </p:blipFill>
        <p:spPr bwMode="auto">
          <a:xfrm>
            <a:off x="2555776" y="260648"/>
            <a:ext cx="4382120" cy="6354074"/>
          </a:xfrm>
          <a:prstGeom prst="rect">
            <a:avLst/>
          </a:prstGeom>
          <a:noFill/>
        </p:spPr>
      </p:pic>
      <p:sp>
        <p:nvSpPr>
          <p:cNvPr id="2" name="Заголовок 1"/>
          <p:cNvSpPr>
            <a:spLocks noGrp="1"/>
          </p:cNvSpPr>
          <p:nvPr>
            <p:ph type="title"/>
          </p:nvPr>
        </p:nvSpPr>
        <p:spPr>
          <a:xfrm>
            <a:off x="1619672" y="476672"/>
            <a:ext cx="6912768" cy="5832648"/>
          </a:xfrm>
        </p:spPr>
        <p:txBody>
          <a:bodyPr/>
          <a:lstStyle/>
          <a:p>
            <a:pPr algn="ctr">
              <a:lnSpc>
                <a:spcPct val="90000"/>
              </a:lnSpc>
            </a:pPr>
            <a:r>
              <a:rPr lang="ru-RU" sz="4400" b="1" dirty="0" smtClean="0">
                <a:solidFill>
                  <a:schemeClr val="accent5">
                    <a:lumMod val="75000"/>
                  </a:schemeClr>
                </a:solidFill>
                <a:latin typeface="Arial" pitchFamily="34" charset="0"/>
                <a:cs typeface="Arial" pitchFamily="34" charset="0"/>
              </a:rPr>
              <a:t>Букина Ирина Юрьевна</a:t>
            </a:r>
            <a:br>
              <a:rPr lang="ru-RU" sz="4400" b="1" dirty="0" smtClean="0">
                <a:solidFill>
                  <a:schemeClr val="accent5">
                    <a:lumMod val="75000"/>
                  </a:schemeClr>
                </a:solidFill>
                <a:latin typeface="Arial" pitchFamily="34" charset="0"/>
                <a:cs typeface="Arial" pitchFamily="34" charset="0"/>
              </a:rPr>
            </a:br>
            <a:r>
              <a:rPr lang="ru-RU" sz="4400" b="1" dirty="0" smtClean="0">
                <a:solidFill>
                  <a:schemeClr val="accent5">
                    <a:lumMod val="75000"/>
                  </a:schemeClr>
                </a:solidFill>
                <a:latin typeface="Arial" pitchFamily="34" charset="0"/>
                <a:cs typeface="Arial" pitchFamily="34" charset="0"/>
              </a:rPr>
              <a:t>учитель начальных классов </a:t>
            </a:r>
            <a:br>
              <a:rPr lang="ru-RU" sz="4400" b="1" dirty="0" smtClean="0">
                <a:solidFill>
                  <a:schemeClr val="accent5">
                    <a:lumMod val="75000"/>
                  </a:schemeClr>
                </a:solidFill>
                <a:latin typeface="Arial" pitchFamily="34" charset="0"/>
                <a:cs typeface="Arial" pitchFamily="34" charset="0"/>
              </a:rPr>
            </a:br>
            <a:r>
              <a:rPr lang="ru-RU" sz="4400" b="1" dirty="0" smtClean="0">
                <a:solidFill>
                  <a:schemeClr val="accent5">
                    <a:lumMod val="75000"/>
                  </a:schemeClr>
                </a:solidFill>
                <a:latin typeface="Arial" pitchFamily="34" charset="0"/>
                <a:cs typeface="Arial" pitchFamily="34" charset="0"/>
              </a:rPr>
              <a:t>МОУ «Гимназия №2»</a:t>
            </a:r>
            <a:br>
              <a:rPr lang="ru-RU" sz="4400" b="1" dirty="0" smtClean="0">
                <a:solidFill>
                  <a:schemeClr val="accent5">
                    <a:lumMod val="75000"/>
                  </a:schemeClr>
                </a:solidFill>
                <a:latin typeface="Arial" pitchFamily="34" charset="0"/>
                <a:cs typeface="Arial" pitchFamily="34" charset="0"/>
              </a:rPr>
            </a:br>
            <a:r>
              <a:rPr lang="ru-RU" sz="4400" b="1" dirty="0" smtClean="0">
                <a:solidFill>
                  <a:schemeClr val="accent5">
                    <a:lumMod val="75000"/>
                  </a:schemeClr>
                </a:solidFill>
                <a:latin typeface="Arial" pitchFamily="34" charset="0"/>
                <a:cs typeface="Arial" pitchFamily="34" charset="0"/>
              </a:rPr>
              <a:t>г. Белгорода</a:t>
            </a:r>
            <a:br>
              <a:rPr lang="ru-RU" sz="4400" b="1" dirty="0" smtClean="0">
                <a:solidFill>
                  <a:schemeClr val="accent5">
                    <a:lumMod val="75000"/>
                  </a:schemeClr>
                </a:solidFill>
                <a:latin typeface="Arial" pitchFamily="34" charset="0"/>
                <a:cs typeface="Arial" pitchFamily="34" charset="0"/>
              </a:rPr>
            </a:br>
            <a:r>
              <a:rPr lang="ru-RU" sz="4400" b="1" dirty="0" smtClean="0">
                <a:solidFill>
                  <a:schemeClr val="accent5">
                    <a:lumMod val="75000"/>
                  </a:schemeClr>
                </a:solidFill>
              </a:rPr>
              <a:t>Персональный сайт:</a:t>
            </a:r>
            <a:r>
              <a:rPr lang="ru-RU" sz="4400" b="1" dirty="0" smtClean="0">
                <a:solidFill>
                  <a:schemeClr val="tx1"/>
                </a:solidFill>
              </a:rPr>
              <a:t/>
            </a:r>
            <a:br>
              <a:rPr lang="ru-RU" sz="4400" b="1" dirty="0" smtClean="0">
                <a:solidFill>
                  <a:schemeClr val="tx1"/>
                </a:solidFill>
              </a:rPr>
            </a:br>
            <a:r>
              <a:rPr lang="ru-RU" sz="2800" b="1" dirty="0" smtClean="0">
                <a:solidFill>
                  <a:schemeClr val="tx1"/>
                </a:solidFill>
              </a:rPr>
              <a:t/>
            </a:r>
            <a:br>
              <a:rPr lang="ru-RU" sz="2800" b="1" dirty="0" smtClean="0">
                <a:solidFill>
                  <a:schemeClr val="tx1"/>
                </a:solidFill>
              </a:rPr>
            </a:br>
            <a:r>
              <a:rPr lang="en-US" sz="4400" dirty="0" smtClean="0">
                <a:solidFill>
                  <a:srgbClr val="6600CC"/>
                </a:solidFill>
              </a:rPr>
              <a:t>http://bukina-69.ucoz.ru/</a:t>
            </a:r>
            <a:r>
              <a:rPr lang="ru-RU" sz="4400" dirty="0" smtClean="0">
                <a:solidFill>
                  <a:srgbClr val="6600CC"/>
                </a:solidFill>
              </a:rPr>
              <a:t/>
            </a:r>
            <a:br>
              <a:rPr lang="ru-RU" sz="4400" dirty="0" smtClean="0">
                <a:solidFill>
                  <a:srgbClr val="6600CC"/>
                </a:solidFill>
              </a:rPr>
            </a:br>
            <a:endParaRPr lang="ru-RU" dirty="0"/>
          </a:p>
        </p:txBody>
      </p:sp>
    </p:spTree>
  </p:cSld>
  <p:clrMapOvr>
    <a:masterClrMapping/>
  </p:clrMapOvr>
  <p:transition>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2700" decel="100000" fill="hold"/>
                                        <p:tgtEl>
                                          <p:spTgt spid="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2636912"/>
          </a:xfrm>
        </p:spPr>
        <p:txBody>
          <a:bodyPr>
            <a:normAutofit fontScale="90000"/>
          </a:bodyPr>
          <a:lstStyle/>
          <a:p>
            <a:pPr algn="ctr"/>
            <a:r>
              <a:rPr lang="ru-RU" sz="2700" b="1" dirty="0" smtClean="0"/>
              <a:t>Олимпийские игры Древней Греции представляли собой религиозный и спортивный праздник, проводившийся в Олимпии. Сведения о происхождении игр утеряны, но сохранилось несколько легенд, описывающих это событие.</a:t>
            </a:r>
            <a:r>
              <a:rPr lang="ru-RU" dirty="0" smtClean="0"/>
              <a:t/>
            </a:r>
            <a:br>
              <a:rPr lang="ru-RU" dirty="0" smtClean="0"/>
            </a:br>
            <a:endParaRPr lang="ru-RU" dirty="0"/>
          </a:p>
        </p:txBody>
      </p:sp>
      <p:sp>
        <p:nvSpPr>
          <p:cNvPr id="3" name="Содержимое 2"/>
          <p:cNvSpPr>
            <a:spLocks noGrp="1"/>
          </p:cNvSpPr>
          <p:nvPr>
            <p:ph sz="half" idx="1"/>
          </p:nvPr>
        </p:nvSpPr>
        <p:spPr>
          <a:xfrm>
            <a:off x="1043608" y="2204864"/>
            <a:ext cx="3657600" cy="4392488"/>
          </a:xfrm>
        </p:spPr>
        <p:txBody>
          <a:bodyPr>
            <a:noAutofit/>
          </a:bodyPr>
          <a:lstStyle/>
          <a:p>
            <a:pPr>
              <a:buNone/>
            </a:pPr>
            <a:r>
              <a:rPr lang="ru-RU" sz="2400" b="1" dirty="0" smtClean="0">
                <a:solidFill>
                  <a:srgbClr val="C00000"/>
                </a:solidFill>
              </a:rPr>
              <a:t>Одной из древнейших является легенда о </a:t>
            </a:r>
            <a:r>
              <a:rPr lang="ru-RU" sz="2400" b="1" dirty="0" err="1" smtClean="0">
                <a:solidFill>
                  <a:srgbClr val="C00000"/>
                </a:solidFill>
              </a:rPr>
              <a:t>Пелопсе</a:t>
            </a:r>
            <a:r>
              <a:rPr lang="ru-RU" sz="2400" b="1" dirty="0" smtClean="0">
                <a:solidFill>
                  <a:srgbClr val="C00000"/>
                </a:solidFill>
              </a:rPr>
              <a:t> - троянце, который спасаясь от завоевателей покинул родной город, и поселился на греческом полуострове. С тех пор этот полуостров стали называть Пелопоннесом.</a:t>
            </a:r>
            <a:endParaRPr lang="ru-RU" sz="2400" b="1" dirty="0">
              <a:solidFill>
                <a:srgbClr val="C00000"/>
              </a:solidFill>
            </a:endParaRPr>
          </a:p>
        </p:txBody>
      </p:sp>
      <p:sp>
        <p:nvSpPr>
          <p:cNvPr id="4" name="Содержимое 3"/>
          <p:cNvSpPr>
            <a:spLocks noGrp="1"/>
          </p:cNvSpPr>
          <p:nvPr>
            <p:ph sz="half" idx="2"/>
          </p:nvPr>
        </p:nvSpPr>
        <p:spPr>
          <a:xfrm flipH="1">
            <a:off x="9756577" y="764703"/>
            <a:ext cx="3067814" cy="72009"/>
          </a:xfrm>
        </p:spPr>
        <p:txBody>
          <a:bodyPr>
            <a:noAutofit/>
          </a:bodyPr>
          <a:lstStyle/>
          <a:p>
            <a:pPr>
              <a:buNone/>
            </a:pPr>
            <a:endParaRPr lang="ru-RU" sz="2400" b="1" dirty="0">
              <a:solidFill>
                <a:srgbClr val="C00000"/>
              </a:solidFill>
            </a:endParaRPr>
          </a:p>
        </p:txBody>
      </p:sp>
      <p:pic>
        <p:nvPicPr>
          <p:cNvPr id="5123" name="Picture 3" descr="D:\Папа\МАТЕРИАЛЫ К ПРЕЗЕНТАЦИЯМ\ОЛИМПИАДА\КАРТИНКИ\Античность\Peloponnes.jpg"/>
          <p:cNvPicPr>
            <a:picLocks noChangeAspect="1" noChangeArrowheads="1"/>
          </p:cNvPicPr>
          <p:nvPr/>
        </p:nvPicPr>
        <p:blipFill>
          <a:blip r:embed="rId3" cstate="print"/>
          <a:srcRect/>
          <a:stretch>
            <a:fillRect/>
          </a:stretch>
        </p:blipFill>
        <p:spPr bwMode="auto">
          <a:xfrm>
            <a:off x="5004048" y="2261435"/>
            <a:ext cx="3305944" cy="4407925"/>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3000" fill="hold"/>
                                        <p:tgtEl>
                                          <p:spTgt spid="5123"/>
                                        </p:tgtEl>
                                        <p:attrNameLst>
                                          <p:attrName>ppt_x</p:attrName>
                                        </p:attrNameLst>
                                      </p:cBhvr>
                                      <p:tavLst>
                                        <p:tav tm="0">
                                          <p:val>
                                            <p:strVal val="#ppt_x"/>
                                          </p:val>
                                        </p:tav>
                                        <p:tav tm="100000">
                                          <p:val>
                                            <p:strVal val="#ppt_x"/>
                                          </p:val>
                                        </p:tav>
                                      </p:tavLst>
                                    </p:anim>
                                    <p:anim calcmode="lin" valueType="num">
                                      <p:cBhvr additive="base">
                                        <p:cTn id="8" dur="30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260648"/>
            <a:ext cx="7406640" cy="1944216"/>
          </a:xfrm>
        </p:spPr>
        <p:txBody>
          <a:bodyPr>
            <a:normAutofit/>
          </a:bodyPr>
          <a:lstStyle/>
          <a:p>
            <a:r>
              <a:rPr lang="ru-RU" sz="2800" b="1" dirty="0" smtClean="0">
                <a:solidFill>
                  <a:srgbClr val="C00000"/>
                </a:solidFill>
              </a:rPr>
              <a:t>С помощью хитрости он  победил самого царя </a:t>
            </a:r>
            <a:r>
              <a:rPr lang="ru-RU" sz="2800" b="1" dirty="0" err="1" smtClean="0">
                <a:solidFill>
                  <a:srgbClr val="C00000"/>
                </a:solidFill>
              </a:rPr>
              <a:t>Эномая</a:t>
            </a:r>
            <a:r>
              <a:rPr lang="ru-RU" sz="2800" b="1" dirty="0" smtClean="0">
                <a:solidFill>
                  <a:srgbClr val="C00000"/>
                </a:solidFill>
              </a:rPr>
              <a:t>, которому не было равных  в искусстве управлять колесницей. </a:t>
            </a:r>
            <a:r>
              <a:rPr lang="ru-RU" sz="3600" b="1" dirty="0" smtClean="0">
                <a:solidFill>
                  <a:srgbClr val="C00000"/>
                </a:solidFill>
              </a:rPr>
              <a:t/>
            </a:r>
            <a:br>
              <a:rPr lang="ru-RU" sz="3600" b="1" dirty="0" smtClean="0">
                <a:solidFill>
                  <a:srgbClr val="C00000"/>
                </a:solidFill>
              </a:rPr>
            </a:br>
            <a:endParaRPr lang="ru-RU" sz="3600" b="1" dirty="0">
              <a:solidFill>
                <a:srgbClr val="C00000"/>
              </a:solidFill>
            </a:endParaRPr>
          </a:p>
        </p:txBody>
      </p:sp>
      <p:sp>
        <p:nvSpPr>
          <p:cNvPr id="3" name="Подзаголовок 2"/>
          <p:cNvSpPr>
            <a:spLocks noGrp="1"/>
          </p:cNvSpPr>
          <p:nvPr>
            <p:ph type="subTitle" idx="1"/>
          </p:nvPr>
        </p:nvSpPr>
        <p:spPr>
          <a:xfrm>
            <a:off x="1115616" y="1850064"/>
            <a:ext cx="4104456" cy="4747288"/>
          </a:xfrm>
        </p:spPr>
        <p:txBody>
          <a:bodyPr>
            <a:normAutofit lnSpcReduction="10000"/>
          </a:bodyPr>
          <a:lstStyle/>
          <a:p>
            <a:r>
              <a:rPr lang="ru-RU" sz="2800" b="1" dirty="0" smtClean="0">
                <a:solidFill>
                  <a:srgbClr val="C00000"/>
                </a:solidFill>
              </a:rPr>
              <a:t>С торжеством возвратился </a:t>
            </a:r>
            <a:r>
              <a:rPr lang="ru-RU" sz="2800" b="1" dirty="0" err="1" smtClean="0">
                <a:solidFill>
                  <a:srgbClr val="C00000"/>
                </a:solidFill>
              </a:rPr>
              <a:t>Пелопс</a:t>
            </a:r>
            <a:r>
              <a:rPr lang="ru-RU" sz="2800" b="1" dirty="0" smtClean="0">
                <a:solidFill>
                  <a:srgbClr val="C00000"/>
                </a:solidFill>
              </a:rPr>
              <a:t> в </a:t>
            </a:r>
            <a:r>
              <a:rPr lang="ru-RU" sz="2800" b="1" dirty="0" err="1" smtClean="0">
                <a:solidFill>
                  <a:srgbClr val="C00000"/>
                </a:solidFill>
              </a:rPr>
              <a:t>Пису</a:t>
            </a:r>
            <a:r>
              <a:rPr lang="ru-RU" sz="2800" b="1" dirty="0" smtClean="0">
                <a:solidFill>
                  <a:srgbClr val="C00000"/>
                </a:solidFill>
              </a:rPr>
              <a:t>, взял в жены прекрасную </a:t>
            </a:r>
            <a:r>
              <a:rPr lang="ru-RU" sz="2800" b="1" dirty="0" err="1" smtClean="0">
                <a:solidFill>
                  <a:srgbClr val="C00000"/>
                </a:solidFill>
              </a:rPr>
              <a:t>Гиподамию</a:t>
            </a:r>
            <a:r>
              <a:rPr lang="ru-RU" sz="2800" b="1" dirty="0" smtClean="0">
                <a:solidFill>
                  <a:srgbClr val="C00000"/>
                </a:solidFill>
              </a:rPr>
              <a:t>, завладел всем царством </a:t>
            </a:r>
            <a:r>
              <a:rPr lang="ru-RU" sz="2800" b="1" dirty="0" err="1" smtClean="0">
                <a:solidFill>
                  <a:srgbClr val="C00000"/>
                </a:solidFill>
              </a:rPr>
              <a:t>Эномая</a:t>
            </a:r>
            <a:r>
              <a:rPr lang="ru-RU" sz="2800" b="1" dirty="0" smtClean="0">
                <a:solidFill>
                  <a:srgbClr val="C00000"/>
                </a:solidFill>
              </a:rPr>
              <a:t> и в честь своей победы устроил в Олимпии спортивный праздник, который решил повторять раз в четыре года.</a:t>
            </a:r>
          </a:p>
          <a:p>
            <a:endParaRPr lang="ru-RU" dirty="0"/>
          </a:p>
        </p:txBody>
      </p:sp>
      <p:pic>
        <p:nvPicPr>
          <p:cNvPr id="6147" name="Picture 3" descr="D:\Папа\МАТЕРИАЛЫ К ПРЕЗЕНТАЦИЯМ\ОЛИМПИАДА\КАРТИНКИ\Античность\О-009.jpg"/>
          <p:cNvPicPr>
            <a:picLocks noChangeAspect="1" noChangeArrowheads="1"/>
          </p:cNvPicPr>
          <p:nvPr/>
        </p:nvPicPr>
        <p:blipFill>
          <a:blip r:embed="rId3" cstate="print"/>
          <a:srcRect/>
          <a:stretch>
            <a:fillRect/>
          </a:stretch>
        </p:blipFill>
        <p:spPr bwMode="auto">
          <a:xfrm>
            <a:off x="5220072" y="3861048"/>
            <a:ext cx="3851920" cy="2882562"/>
          </a:xfrm>
          <a:prstGeom prst="rect">
            <a:avLst/>
          </a:prstGeom>
          <a:noFill/>
        </p:spPr>
      </p:pic>
      <p:pic>
        <p:nvPicPr>
          <p:cNvPr id="6148" name="Picture 4" descr="D:\Папа\МАТЕРИАЛЫ К ПРЕЗЕНТАЦИЯМ\ОЛИМПИАДА\КАРТИНКИ\Античность\gigolui.jpeg"/>
          <p:cNvPicPr>
            <a:picLocks noChangeAspect="1" noChangeArrowheads="1"/>
          </p:cNvPicPr>
          <p:nvPr/>
        </p:nvPicPr>
        <p:blipFill>
          <a:blip r:embed="rId4" cstate="print"/>
          <a:srcRect/>
          <a:stretch>
            <a:fillRect/>
          </a:stretch>
        </p:blipFill>
        <p:spPr bwMode="auto">
          <a:xfrm>
            <a:off x="6012160" y="1916832"/>
            <a:ext cx="2304256" cy="1797319"/>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3000" fill="hold"/>
                                        <p:tgtEl>
                                          <p:spTgt spid="6148"/>
                                        </p:tgtEl>
                                        <p:attrNameLst>
                                          <p:attrName>ppt_w</p:attrName>
                                        </p:attrNameLst>
                                      </p:cBhvr>
                                      <p:tavLst>
                                        <p:tav tm="0">
                                          <p:val>
                                            <p:fltVal val="0"/>
                                          </p:val>
                                        </p:tav>
                                        <p:tav tm="100000">
                                          <p:val>
                                            <p:strVal val="#ppt_w"/>
                                          </p:val>
                                        </p:tav>
                                      </p:tavLst>
                                    </p:anim>
                                    <p:anim calcmode="lin" valueType="num">
                                      <p:cBhvr>
                                        <p:cTn id="8" dur="3000" fill="hold"/>
                                        <p:tgtEl>
                                          <p:spTgt spid="6148"/>
                                        </p:tgtEl>
                                        <p:attrNameLst>
                                          <p:attrName>ppt_h</p:attrName>
                                        </p:attrNameLst>
                                      </p:cBhvr>
                                      <p:tavLst>
                                        <p:tav tm="0">
                                          <p:val>
                                            <p:fltVal val="0"/>
                                          </p:val>
                                        </p:tav>
                                        <p:tav tm="100000">
                                          <p:val>
                                            <p:strVal val="#ppt_h"/>
                                          </p:val>
                                        </p:tav>
                                      </p:tavLst>
                                    </p:anim>
                                    <p:animEffect transition="in" filter="fade">
                                      <p:cBhvr>
                                        <p:cTn id="9" dur="3000"/>
                                        <p:tgtEl>
                                          <p:spTgt spid="6148"/>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3000" fill="hold"/>
                                        <p:tgtEl>
                                          <p:spTgt spid="6147"/>
                                        </p:tgtEl>
                                        <p:attrNameLst>
                                          <p:attrName>ppt_w</p:attrName>
                                        </p:attrNameLst>
                                      </p:cBhvr>
                                      <p:tavLst>
                                        <p:tav tm="0">
                                          <p:val>
                                            <p:fltVal val="0"/>
                                          </p:val>
                                        </p:tav>
                                        <p:tav tm="100000">
                                          <p:val>
                                            <p:strVal val="#ppt_w"/>
                                          </p:val>
                                        </p:tav>
                                      </p:tavLst>
                                    </p:anim>
                                    <p:anim calcmode="lin" valueType="num">
                                      <p:cBhvr>
                                        <p:cTn id="14" dur="3000" fill="hold"/>
                                        <p:tgtEl>
                                          <p:spTgt spid="6147"/>
                                        </p:tgtEl>
                                        <p:attrNameLst>
                                          <p:attrName>ppt_h</p:attrName>
                                        </p:attrNameLst>
                                      </p:cBhvr>
                                      <p:tavLst>
                                        <p:tav tm="0">
                                          <p:val>
                                            <p:fltVal val="0"/>
                                          </p:val>
                                        </p:tav>
                                        <p:tav tm="100000">
                                          <p:val>
                                            <p:strVal val="#ppt_h"/>
                                          </p:val>
                                        </p:tav>
                                      </p:tavLst>
                                    </p:anim>
                                    <p:animEffect transition="in" filter="fade">
                                      <p:cBhvr>
                                        <p:cTn id="15" dur="3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Папа\МАТЕРИАЛЫ К ПРЕЗЕНТАЦИЯМ\ОЛИМПИАДА\КАРТИНКИ\Античность\zeus_pic.jpg"/>
          <p:cNvPicPr>
            <a:picLocks noChangeAspect="1" noChangeArrowheads="1"/>
          </p:cNvPicPr>
          <p:nvPr/>
        </p:nvPicPr>
        <p:blipFill>
          <a:blip r:embed="rId3" cstate="print"/>
          <a:srcRect/>
          <a:stretch>
            <a:fillRect/>
          </a:stretch>
        </p:blipFill>
        <p:spPr bwMode="auto">
          <a:xfrm>
            <a:off x="5148064" y="0"/>
            <a:ext cx="3641804" cy="4896544"/>
          </a:xfrm>
          <a:prstGeom prst="rect">
            <a:avLst/>
          </a:prstGeom>
          <a:noFill/>
        </p:spPr>
      </p:pic>
      <p:sp>
        <p:nvSpPr>
          <p:cNvPr id="2" name="Заголовок 1"/>
          <p:cNvSpPr>
            <a:spLocks noGrp="1"/>
          </p:cNvSpPr>
          <p:nvPr>
            <p:ph type="title"/>
          </p:nvPr>
        </p:nvSpPr>
        <p:spPr>
          <a:xfrm>
            <a:off x="1115616" y="404664"/>
            <a:ext cx="4176464" cy="6048672"/>
          </a:xfrm>
        </p:spPr>
        <p:txBody>
          <a:bodyPr>
            <a:normAutofit fontScale="90000"/>
          </a:bodyPr>
          <a:lstStyle/>
          <a:p>
            <a:r>
              <a:rPr lang="ru-RU" sz="3100" b="1" dirty="0" smtClean="0">
                <a:solidFill>
                  <a:srgbClr val="C00000"/>
                </a:solidFill>
              </a:rPr>
              <a:t>Другие легенды утверждают, что в Олимпии около могилы Крона, отца Зевса, состоялись соревнования по бегу. И будто бы их организовал сам Зевс, который таким образом отпраздновал победу над своим отцом, сделавшую его властелином мира.</a:t>
            </a:r>
            <a:r>
              <a:rPr lang="ru-RU" dirty="0" smtClean="0"/>
              <a:t/>
            </a:r>
            <a:br>
              <a:rPr lang="ru-RU" dirty="0" smtClean="0"/>
            </a:br>
            <a:endParaRPr lang="ru-RU" dirty="0"/>
          </a:p>
        </p:txBody>
      </p:sp>
      <p:pic>
        <p:nvPicPr>
          <p:cNvPr id="7170" name="Picture 2" descr="D:\Папа\МАТЕРИАЛЫ К ПРЕЗЕНТАЦИЯМ\ОЛИМПИАДА\КАРТИНКИ\Античность\GodJupiter.gif"/>
          <p:cNvPicPr>
            <a:picLocks noChangeAspect="1" noChangeArrowheads="1"/>
          </p:cNvPicPr>
          <p:nvPr/>
        </p:nvPicPr>
        <p:blipFill>
          <a:blip r:embed="rId4" cstate="print"/>
          <a:srcRect/>
          <a:stretch>
            <a:fillRect/>
          </a:stretch>
        </p:blipFill>
        <p:spPr bwMode="auto">
          <a:xfrm>
            <a:off x="5580112" y="3284984"/>
            <a:ext cx="3491880" cy="3483150"/>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3000" fill="hold"/>
                                        <p:tgtEl>
                                          <p:spTgt spid="7171"/>
                                        </p:tgtEl>
                                        <p:attrNameLst>
                                          <p:attrName>ppt_w</p:attrName>
                                        </p:attrNameLst>
                                      </p:cBhvr>
                                      <p:tavLst>
                                        <p:tav tm="0">
                                          <p:val>
                                            <p:fltVal val="0"/>
                                          </p:val>
                                        </p:tav>
                                        <p:tav tm="100000">
                                          <p:val>
                                            <p:strVal val="#ppt_w"/>
                                          </p:val>
                                        </p:tav>
                                      </p:tavLst>
                                    </p:anim>
                                    <p:anim calcmode="lin" valueType="num">
                                      <p:cBhvr>
                                        <p:cTn id="8" dur="3000" fill="hold"/>
                                        <p:tgtEl>
                                          <p:spTgt spid="7171"/>
                                        </p:tgtEl>
                                        <p:attrNameLst>
                                          <p:attrName>ppt_h</p:attrName>
                                        </p:attrNameLst>
                                      </p:cBhvr>
                                      <p:tavLst>
                                        <p:tav tm="0">
                                          <p:val>
                                            <p:fltVal val="0"/>
                                          </p:val>
                                        </p:tav>
                                        <p:tav tm="100000">
                                          <p:val>
                                            <p:strVal val="#ppt_h"/>
                                          </p:val>
                                        </p:tav>
                                      </p:tavLst>
                                    </p:anim>
                                    <p:animEffect transition="in" filter="fade">
                                      <p:cBhvr>
                                        <p:cTn id="9" dur="3000"/>
                                        <p:tgtEl>
                                          <p:spTgt spid="7171"/>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3000" fill="hold"/>
                                        <p:tgtEl>
                                          <p:spTgt spid="7170"/>
                                        </p:tgtEl>
                                        <p:attrNameLst>
                                          <p:attrName>ppt_w</p:attrName>
                                        </p:attrNameLst>
                                      </p:cBhvr>
                                      <p:tavLst>
                                        <p:tav tm="0">
                                          <p:val>
                                            <p:fltVal val="0"/>
                                          </p:val>
                                        </p:tav>
                                        <p:tav tm="100000">
                                          <p:val>
                                            <p:strVal val="#ppt_w"/>
                                          </p:val>
                                        </p:tav>
                                      </p:tavLst>
                                    </p:anim>
                                    <p:anim calcmode="lin" valueType="num">
                                      <p:cBhvr>
                                        <p:cTn id="14" dur="3000" fill="hold"/>
                                        <p:tgtEl>
                                          <p:spTgt spid="7170"/>
                                        </p:tgtEl>
                                        <p:attrNameLst>
                                          <p:attrName>ppt_h</p:attrName>
                                        </p:attrNameLst>
                                      </p:cBhvr>
                                      <p:tavLst>
                                        <p:tav tm="0">
                                          <p:val>
                                            <p:fltVal val="0"/>
                                          </p:val>
                                        </p:tav>
                                        <p:tav tm="100000">
                                          <p:val>
                                            <p:strVal val="#ppt_h"/>
                                          </p:val>
                                        </p:tav>
                                      </p:tavLst>
                                    </p:anim>
                                    <p:animEffect transition="in" filter="fade">
                                      <p:cBhvr>
                                        <p:cTn id="15" dur="3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4752528" cy="5832648"/>
          </a:xfrm>
        </p:spPr>
        <p:txBody>
          <a:bodyPr>
            <a:normAutofit fontScale="90000"/>
          </a:bodyPr>
          <a:lstStyle/>
          <a:p>
            <a:r>
              <a:rPr lang="ru-RU" sz="3100" b="1" dirty="0" smtClean="0">
                <a:solidFill>
                  <a:srgbClr val="C00000"/>
                </a:solidFill>
              </a:rPr>
              <a:t>Но, пожалуй, самой популярной в древности была легенда, о которой упоминает в своих песнях в честь победителей Олимпийских игр Пиндар. По этой легенде Игры основал Геракл после свершения своего шестого подвига - очищения скотного двора Авгия, царя Элиды.</a:t>
            </a:r>
            <a:r>
              <a:rPr lang="ru-RU" dirty="0" smtClean="0"/>
              <a:t/>
            </a:r>
            <a:br>
              <a:rPr lang="ru-RU" dirty="0" smtClean="0"/>
            </a:br>
            <a:endParaRPr lang="ru-RU" dirty="0"/>
          </a:p>
        </p:txBody>
      </p:sp>
      <p:pic>
        <p:nvPicPr>
          <p:cNvPr id="8194" name="Picture 2" descr="D:\Папа\МАТЕРИАЛЫ К ПРЕЗЕНТАЦИЯМ\ОЛИМПИАДА\КАРТИНКИ\Античность\геракл\4tmfxherakles.png"/>
          <p:cNvPicPr>
            <a:picLocks noChangeAspect="1" noChangeArrowheads="1"/>
          </p:cNvPicPr>
          <p:nvPr/>
        </p:nvPicPr>
        <p:blipFill>
          <a:blip r:embed="rId3" cstate="print"/>
          <a:srcRect/>
          <a:stretch>
            <a:fillRect/>
          </a:stretch>
        </p:blipFill>
        <p:spPr bwMode="auto">
          <a:xfrm>
            <a:off x="6156176" y="1196752"/>
            <a:ext cx="2664296" cy="5425351"/>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3000" fill="hold"/>
                                        <p:tgtEl>
                                          <p:spTgt spid="8194"/>
                                        </p:tgtEl>
                                        <p:attrNameLst>
                                          <p:attrName>ppt_w</p:attrName>
                                        </p:attrNameLst>
                                      </p:cBhvr>
                                      <p:tavLst>
                                        <p:tav tm="0">
                                          <p:val>
                                            <p:fltVal val="0"/>
                                          </p:val>
                                        </p:tav>
                                        <p:tav tm="100000">
                                          <p:val>
                                            <p:strVal val="#ppt_w"/>
                                          </p:val>
                                        </p:tav>
                                      </p:tavLst>
                                    </p:anim>
                                    <p:anim calcmode="lin" valueType="num">
                                      <p:cBhvr>
                                        <p:cTn id="8" dur="3000" fill="hold"/>
                                        <p:tgtEl>
                                          <p:spTgt spid="8194"/>
                                        </p:tgtEl>
                                        <p:attrNameLst>
                                          <p:attrName>ppt_h</p:attrName>
                                        </p:attrNameLst>
                                      </p:cBhvr>
                                      <p:tavLst>
                                        <p:tav tm="0">
                                          <p:val>
                                            <p:fltVal val="0"/>
                                          </p:val>
                                        </p:tav>
                                        <p:tav tm="100000">
                                          <p:val>
                                            <p:strVal val="#ppt_h"/>
                                          </p:val>
                                        </p:tav>
                                      </p:tavLst>
                                    </p:anim>
                                    <p:animEffect transition="in" filter="fade">
                                      <p:cBhvr>
                                        <p:cTn id="9" dur="3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D:\Папа\МАТЕРИАЛЫ К ПРЕЗЕНТАЦИЯМ\ОЛИМПИАДА\КАРТИНКИ\Античность\DSCN8242.jpg"/>
          <p:cNvPicPr>
            <a:picLocks noChangeAspect="1" noChangeArrowheads="1"/>
          </p:cNvPicPr>
          <p:nvPr/>
        </p:nvPicPr>
        <p:blipFill>
          <a:blip r:embed="rId3" cstate="print"/>
          <a:srcRect/>
          <a:stretch>
            <a:fillRect/>
          </a:stretch>
        </p:blipFill>
        <p:spPr bwMode="auto">
          <a:xfrm rot="21194953">
            <a:off x="5518875" y="4049576"/>
            <a:ext cx="3483637" cy="2612728"/>
          </a:xfrm>
          <a:prstGeom prst="rect">
            <a:avLst/>
          </a:prstGeom>
          <a:noFill/>
        </p:spPr>
      </p:pic>
      <p:sp>
        <p:nvSpPr>
          <p:cNvPr id="2" name="Заголовок 1"/>
          <p:cNvSpPr>
            <a:spLocks noGrp="1"/>
          </p:cNvSpPr>
          <p:nvPr>
            <p:ph type="title"/>
          </p:nvPr>
        </p:nvSpPr>
        <p:spPr>
          <a:xfrm>
            <a:off x="1115616" y="274320"/>
            <a:ext cx="4032448" cy="6035000"/>
          </a:xfrm>
        </p:spPr>
        <p:txBody>
          <a:bodyPr>
            <a:normAutofit fontScale="90000"/>
          </a:bodyPr>
          <a:lstStyle/>
          <a:p>
            <a:r>
              <a:rPr lang="ru-RU" sz="3200" b="1" dirty="0" smtClean="0">
                <a:solidFill>
                  <a:srgbClr val="C00000"/>
                </a:solidFill>
              </a:rPr>
              <a:t>Первое документально подтверждённое празднование относится к 776 до н. э., хотя известно, что игры проводились и раньше. На время проведения игр объявлялось священное перемирие, в это время нельзя было вести войну, хотя это неоднократно нарушалось.</a:t>
            </a:r>
            <a:endParaRPr lang="ru-RU" sz="3200" b="1" dirty="0">
              <a:solidFill>
                <a:srgbClr val="C00000"/>
              </a:solidFill>
            </a:endParaRPr>
          </a:p>
        </p:txBody>
      </p:sp>
      <p:pic>
        <p:nvPicPr>
          <p:cNvPr id="9219" name="Picture 3" descr="D:\Папа\МАТЕРИАЛЫ К ПРЕЗЕНТАЦИЯМ\ОЛИМПИАДА\КАРТИНКИ\Античность\olympia002.jpg"/>
          <p:cNvPicPr>
            <a:picLocks noChangeAspect="1" noChangeArrowheads="1"/>
          </p:cNvPicPr>
          <p:nvPr/>
        </p:nvPicPr>
        <p:blipFill>
          <a:blip r:embed="rId4" cstate="print"/>
          <a:srcRect/>
          <a:stretch>
            <a:fillRect/>
          </a:stretch>
        </p:blipFill>
        <p:spPr bwMode="auto">
          <a:xfrm rot="449616">
            <a:off x="5717805" y="1976181"/>
            <a:ext cx="3279800" cy="2459850"/>
          </a:xfrm>
          <a:prstGeom prst="rect">
            <a:avLst/>
          </a:prstGeom>
          <a:noFill/>
        </p:spPr>
      </p:pic>
      <p:pic>
        <p:nvPicPr>
          <p:cNvPr id="9218" name="Picture 2" descr="D:\Папа\МАТЕРИАЛЫ К ПРЕЗЕНТАЦИЯМ\ОЛИМПИАДА\КАРТИНКИ\Античность\О-003.jpg"/>
          <p:cNvPicPr>
            <a:picLocks noChangeAspect="1" noChangeArrowheads="1"/>
          </p:cNvPicPr>
          <p:nvPr/>
        </p:nvPicPr>
        <p:blipFill>
          <a:blip r:embed="rId5" cstate="print"/>
          <a:srcRect/>
          <a:stretch>
            <a:fillRect/>
          </a:stretch>
        </p:blipFill>
        <p:spPr bwMode="auto">
          <a:xfrm>
            <a:off x="5508104" y="0"/>
            <a:ext cx="3168352" cy="2438197"/>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3000" fill="hold"/>
                                        <p:tgtEl>
                                          <p:spTgt spid="9220"/>
                                        </p:tgtEl>
                                        <p:attrNameLst>
                                          <p:attrName>ppt_w</p:attrName>
                                        </p:attrNameLst>
                                      </p:cBhvr>
                                      <p:tavLst>
                                        <p:tav tm="0">
                                          <p:val>
                                            <p:fltVal val="0"/>
                                          </p:val>
                                        </p:tav>
                                        <p:tav tm="100000">
                                          <p:val>
                                            <p:strVal val="#ppt_w"/>
                                          </p:val>
                                        </p:tav>
                                      </p:tavLst>
                                    </p:anim>
                                    <p:anim calcmode="lin" valueType="num">
                                      <p:cBhvr>
                                        <p:cTn id="8" dur="3000" fill="hold"/>
                                        <p:tgtEl>
                                          <p:spTgt spid="9220"/>
                                        </p:tgtEl>
                                        <p:attrNameLst>
                                          <p:attrName>ppt_h</p:attrName>
                                        </p:attrNameLst>
                                      </p:cBhvr>
                                      <p:tavLst>
                                        <p:tav tm="0">
                                          <p:val>
                                            <p:fltVal val="0"/>
                                          </p:val>
                                        </p:tav>
                                        <p:tav tm="100000">
                                          <p:val>
                                            <p:strVal val="#ppt_h"/>
                                          </p:val>
                                        </p:tav>
                                      </p:tavLst>
                                    </p:anim>
                                    <p:animEffect transition="in" filter="fade">
                                      <p:cBhvr>
                                        <p:cTn id="9" dur="3000"/>
                                        <p:tgtEl>
                                          <p:spTgt spid="9220"/>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3000" fill="hold"/>
                                        <p:tgtEl>
                                          <p:spTgt spid="9219"/>
                                        </p:tgtEl>
                                        <p:attrNameLst>
                                          <p:attrName>ppt_w</p:attrName>
                                        </p:attrNameLst>
                                      </p:cBhvr>
                                      <p:tavLst>
                                        <p:tav tm="0">
                                          <p:val>
                                            <p:fltVal val="0"/>
                                          </p:val>
                                        </p:tav>
                                        <p:tav tm="100000">
                                          <p:val>
                                            <p:strVal val="#ppt_w"/>
                                          </p:val>
                                        </p:tav>
                                      </p:tavLst>
                                    </p:anim>
                                    <p:anim calcmode="lin" valueType="num">
                                      <p:cBhvr>
                                        <p:cTn id="14" dur="3000" fill="hold"/>
                                        <p:tgtEl>
                                          <p:spTgt spid="9219"/>
                                        </p:tgtEl>
                                        <p:attrNameLst>
                                          <p:attrName>ppt_h</p:attrName>
                                        </p:attrNameLst>
                                      </p:cBhvr>
                                      <p:tavLst>
                                        <p:tav tm="0">
                                          <p:val>
                                            <p:fltVal val="0"/>
                                          </p:val>
                                        </p:tav>
                                        <p:tav tm="100000">
                                          <p:val>
                                            <p:strVal val="#ppt_h"/>
                                          </p:val>
                                        </p:tav>
                                      </p:tavLst>
                                    </p:anim>
                                    <p:animEffect transition="in" filter="fade">
                                      <p:cBhvr>
                                        <p:cTn id="15" dur="3000"/>
                                        <p:tgtEl>
                                          <p:spTgt spid="9219"/>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p:cTn id="19" dur="3000" fill="hold"/>
                                        <p:tgtEl>
                                          <p:spTgt spid="9218"/>
                                        </p:tgtEl>
                                        <p:attrNameLst>
                                          <p:attrName>ppt_w</p:attrName>
                                        </p:attrNameLst>
                                      </p:cBhvr>
                                      <p:tavLst>
                                        <p:tav tm="0">
                                          <p:val>
                                            <p:fltVal val="0"/>
                                          </p:val>
                                        </p:tav>
                                        <p:tav tm="100000">
                                          <p:val>
                                            <p:strVal val="#ppt_w"/>
                                          </p:val>
                                        </p:tav>
                                      </p:tavLst>
                                    </p:anim>
                                    <p:anim calcmode="lin" valueType="num">
                                      <p:cBhvr>
                                        <p:cTn id="20" dur="3000" fill="hold"/>
                                        <p:tgtEl>
                                          <p:spTgt spid="9218"/>
                                        </p:tgtEl>
                                        <p:attrNameLst>
                                          <p:attrName>ppt_h</p:attrName>
                                        </p:attrNameLst>
                                      </p:cBhvr>
                                      <p:tavLst>
                                        <p:tav tm="0">
                                          <p:val>
                                            <p:fltVal val="0"/>
                                          </p:val>
                                        </p:tav>
                                        <p:tav tm="100000">
                                          <p:val>
                                            <p:strVal val="#ppt_h"/>
                                          </p:val>
                                        </p:tav>
                                      </p:tavLst>
                                    </p:anim>
                                    <p:animEffect transition="in" filter="fade">
                                      <p:cBhvr>
                                        <p:cTn id="21" dur="3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1512168"/>
          </a:xfrm>
        </p:spPr>
        <p:txBody>
          <a:bodyPr>
            <a:normAutofit/>
          </a:bodyPr>
          <a:lstStyle/>
          <a:p>
            <a:pPr algn="ctr"/>
            <a:r>
              <a:rPr lang="ru-RU" b="1" dirty="0" smtClean="0"/>
              <a:t>Соревнования Античных Олимпийских игр</a:t>
            </a:r>
            <a:endParaRPr lang="ru-RU" b="1" dirty="0"/>
          </a:p>
        </p:txBody>
      </p:sp>
      <p:pic>
        <p:nvPicPr>
          <p:cNvPr id="11266" name="Picture 2" descr="D:\Папа\МАТЕРИАЛЫ К ПРЕЗЕНТАЦИЯМ\ОЛИМПИАДА\КАРТИНКИ\Античность\О-006.jpg"/>
          <p:cNvPicPr>
            <a:picLocks noChangeAspect="1" noChangeArrowheads="1"/>
          </p:cNvPicPr>
          <p:nvPr/>
        </p:nvPicPr>
        <p:blipFill>
          <a:blip r:embed="rId3" cstate="print"/>
          <a:srcRect/>
          <a:stretch>
            <a:fillRect/>
          </a:stretch>
        </p:blipFill>
        <p:spPr bwMode="auto">
          <a:xfrm>
            <a:off x="3059832" y="2708920"/>
            <a:ext cx="3937373" cy="2568723"/>
          </a:xfrm>
          <a:prstGeom prst="rect">
            <a:avLst/>
          </a:prstGeom>
          <a:noFill/>
        </p:spPr>
      </p:pic>
    </p:spTree>
  </p:cSld>
  <p:clrMapOvr>
    <a:masterClrMapping/>
  </p:clrMapOvr>
  <p:transition>
    <p:wheel/>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3000" fill="hold"/>
                                        <p:tgtEl>
                                          <p:spTgt spid="11266"/>
                                        </p:tgtEl>
                                        <p:attrNameLst>
                                          <p:attrName>ppt_w</p:attrName>
                                        </p:attrNameLst>
                                      </p:cBhvr>
                                      <p:tavLst>
                                        <p:tav tm="0">
                                          <p:val>
                                            <p:fltVal val="0"/>
                                          </p:val>
                                        </p:tav>
                                        <p:tav tm="100000">
                                          <p:val>
                                            <p:strVal val="#ppt_w"/>
                                          </p:val>
                                        </p:tav>
                                      </p:tavLst>
                                    </p:anim>
                                    <p:anim calcmode="lin" valueType="num">
                                      <p:cBhvr>
                                        <p:cTn id="8" dur="3000" fill="hold"/>
                                        <p:tgtEl>
                                          <p:spTgt spid="11266"/>
                                        </p:tgtEl>
                                        <p:attrNameLst>
                                          <p:attrName>ppt_h</p:attrName>
                                        </p:attrNameLst>
                                      </p:cBhvr>
                                      <p:tavLst>
                                        <p:tav tm="0">
                                          <p:val>
                                            <p:fltVal val="0"/>
                                          </p:val>
                                        </p:tav>
                                        <p:tav tm="100000">
                                          <p:val>
                                            <p:strVal val="#ppt_h"/>
                                          </p:val>
                                        </p:tav>
                                      </p:tavLst>
                                    </p:anim>
                                    <p:animEffect transition="in" filter="fade">
                                      <p:cBhvr>
                                        <p:cTn id="9" dur="3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1807</TotalTime>
  <Words>1445</Words>
  <Application>Microsoft Office PowerPoint</Application>
  <PresentationFormat>Экран (4:3)</PresentationFormat>
  <Paragraphs>96</Paragraphs>
  <Slides>32</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Солнцестояние</vt:lpstr>
      <vt:lpstr>«ОЛИМПИЙСКИЕ ИГРЫ»     </vt:lpstr>
      <vt:lpstr>«ОЛИМПИЙСКИЕ ИГРЫ»</vt:lpstr>
      <vt:lpstr>Античные Олимпийские игры</vt:lpstr>
      <vt:lpstr>Олимпийские игры Древней Греции представляли собой религиозный и спортивный праздник, проводившийся в Олимпии. Сведения о происхождении игр утеряны, но сохранилось несколько легенд, описывающих это событие. </vt:lpstr>
      <vt:lpstr>С помощью хитрости он  победил самого царя Эномая, которому не было равных  в искусстве управлять колесницей.  </vt:lpstr>
      <vt:lpstr>Другие легенды утверждают, что в Олимпии около могилы Крона, отца Зевса, состоялись соревнования по бегу. И будто бы их организовал сам Зевс, который таким образом отпраздновал победу над своим отцом, сделавшую его властелином мира. </vt:lpstr>
      <vt:lpstr>Но, пожалуй, самой популярной в древности была легенда, о которой упоминает в своих песнях в честь победителей Олимпийских игр Пиндар. По этой легенде Игры основал Геракл после свершения своего шестого подвига - очищения скотного двора Авгия, царя Элиды. </vt:lpstr>
      <vt:lpstr>Первое документально подтверждённое празднование относится к 776 до н. э., хотя известно, что игры проводились и раньше. На время проведения игр объявлялось священное перемирие, в это время нельзя было вести войну, хотя это неоднократно нарушалось.</vt:lpstr>
      <vt:lpstr>Соревнования Античных Олимпийских игр</vt:lpstr>
      <vt:lpstr>Античный бег</vt:lpstr>
      <vt:lpstr>Двойной бег</vt:lpstr>
      <vt:lpstr>Долгий бег</vt:lpstr>
      <vt:lpstr>Бег в полном вооружении</vt:lpstr>
      <vt:lpstr>Единоборства</vt:lpstr>
      <vt:lpstr>Борьба</vt:lpstr>
      <vt:lpstr>Бокс - Кулачный бой</vt:lpstr>
      <vt:lpstr>Бокс - Кулачный бой</vt:lpstr>
      <vt:lpstr>Бокс - Кулачный бой</vt:lpstr>
      <vt:lpstr>Панкратион — Рукопашный бой</vt:lpstr>
      <vt:lpstr>Панкратион — Рукопашный бой</vt:lpstr>
      <vt:lpstr>Панкратион — Рукопашный бой</vt:lpstr>
      <vt:lpstr>Пентатлон - Пятиборье</vt:lpstr>
      <vt:lpstr>Пентатлон - Пятиборье</vt:lpstr>
      <vt:lpstr>Конные бега</vt:lpstr>
      <vt:lpstr>Конные бега</vt:lpstr>
      <vt:lpstr>Соревнования трубачей и герольдов</vt:lpstr>
      <vt:lpstr>Олимпионики </vt:lpstr>
      <vt:lpstr>Олимпионики</vt:lpstr>
      <vt:lpstr>Олимпийские игры существенно потеряли своё значение с приходом римлян. После того, как христианство стало официальной религией, игры стали рассматриваться как проявление язычества и в 394 н. э. они были запрещены императором Феодосием I. </vt:lpstr>
      <vt:lpstr>Источники</vt:lpstr>
      <vt:lpstr>Продолжение темы   «Олимпийские игры»  в следующей презентации:   </vt:lpstr>
      <vt:lpstr>Букина Ирина Юрьевна учитель начальных классов  МОУ «Гимназия №2» г. Белгорода Персональный сайт:  http://bukina-69.ucoz.ru/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dron</dc:creator>
  <cp:lastModifiedBy>dron</cp:lastModifiedBy>
  <cp:revision>140</cp:revision>
  <dcterms:created xsi:type="dcterms:W3CDTF">2011-06-27T10:56:40Z</dcterms:created>
  <dcterms:modified xsi:type="dcterms:W3CDTF">2011-07-04T16:21:11Z</dcterms:modified>
</cp:coreProperties>
</file>