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78" r:id="rId2"/>
    <p:sldMasterId id="2147483802" r:id="rId3"/>
  </p:sldMasterIdLst>
  <p:notesMasterIdLst>
    <p:notesMasterId r:id="rId37"/>
  </p:notesMasterIdLst>
  <p:sldIdLst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47" r:id="rId20"/>
    <p:sldId id="276" r:id="rId21"/>
    <p:sldId id="348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3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663300"/>
    <a:srgbClr val="800080"/>
    <a:srgbClr val="006600"/>
    <a:srgbClr val="CC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09" autoAdjust="0"/>
  </p:normalViewPr>
  <p:slideViewPr>
    <p:cSldViewPr>
      <p:cViewPr>
        <p:scale>
          <a:sx n="90" d="100"/>
          <a:sy n="90" d="100"/>
        </p:scale>
        <p:origin x="-46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A67CD-484B-4097-8651-DB5A30C2805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88DC5CD-DF2F-4C55-9732-051C9F8EDB6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800080"/>
              </a:solidFill>
              <a:latin typeface="Comic Sans MS" pitchFamily="66" charset="0"/>
              <a:cs typeface="Times New Roman" pitchFamily="18" charset="0"/>
            </a:rPr>
            <a:t>Античные (древние) Олимпийские игры</a:t>
          </a:r>
          <a:endParaRPr lang="ru-RU" sz="1600" b="1" dirty="0">
            <a:solidFill>
              <a:srgbClr val="800080"/>
            </a:solidFill>
            <a:latin typeface="Comic Sans MS" pitchFamily="66" charset="0"/>
            <a:cs typeface="Times New Roman" pitchFamily="18" charset="0"/>
          </a:endParaRPr>
        </a:p>
      </dgm:t>
    </dgm:pt>
    <dgm:pt modelId="{1AF987CE-89FC-4993-B4D6-FBF2C74B3492}" type="parTrans" cxnId="{32A2A952-6046-4DDB-85C0-1227B0F24C20}">
      <dgm:prSet/>
      <dgm:spPr/>
      <dgm:t>
        <a:bodyPr/>
        <a:lstStyle/>
        <a:p>
          <a:endParaRPr lang="ru-RU"/>
        </a:p>
      </dgm:t>
    </dgm:pt>
    <dgm:pt modelId="{9796638E-D390-47F9-AA79-EF19086E4CAA}" type="sibTrans" cxnId="{32A2A952-6046-4DDB-85C0-1227B0F24C20}">
      <dgm:prSet/>
      <dgm:spPr/>
      <dgm:t>
        <a:bodyPr/>
        <a:lstStyle/>
        <a:p>
          <a:endParaRPr lang="ru-RU"/>
        </a:p>
      </dgm:t>
    </dgm:pt>
    <dgm:pt modelId="{D48654BF-BC63-44FC-B435-EE7E51DAA71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Современные</a:t>
          </a:r>
          <a:r>
            <a:rPr lang="ru-RU" sz="1600" b="1" baseline="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Олимпийские игры</a:t>
          </a:r>
          <a:endParaRPr lang="ru-RU" sz="1600" b="1" dirty="0">
            <a:solidFill>
              <a:srgbClr val="002060"/>
            </a:solidFill>
            <a:latin typeface="Comic Sans MS" pitchFamily="66" charset="0"/>
            <a:cs typeface="Times New Roman" pitchFamily="18" charset="0"/>
          </a:endParaRPr>
        </a:p>
      </dgm:t>
    </dgm:pt>
    <dgm:pt modelId="{B150F66F-B7E0-4553-BB5D-C2F2443140AF}" type="parTrans" cxnId="{9AC7F6C1-F8C2-4685-BEE6-23D354961F6D}">
      <dgm:prSet/>
      <dgm:spPr/>
      <dgm:t>
        <a:bodyPr/>
        <a:lstStyle/>
        <a:p>
          <a:endParaRPr lang="ru-RU"/>
        </a:p>
      </dgm:t>
    </dgm:pt>
    <dgm:pt modelId="{87AC3078-471D-4342-B17B-25659F4EF28E}" type="sibTrans" cxnId="{9AC7F6C1-F8C2-4685-BEE6-23D354961F6D}">
      <dgm:prSet/>
      <dgm:spPr/>
      <dgm:t>
        <a:bodyPr/>
        <a:lstStyle/>
        <a:p>
          <a:endParaRPr lang="ru-RU"/>
        </a:p>
      </dgm:t>
    </dgm:pt>
    <dgm:pt modelId="{856DD4AF-F15F-4F88-BEDA-85C3CFD3DDEF}" type="pres">
      <dgm:prSet presAssocID="{4E4A67CD-484B-4097-8651-DB5A30C2805B}" presName="arrowDiagram" presStyleCnt="0">
        <dgm:presLayoutVars>
          <dgm:chMax val="5"/>
          <dgm:dir/>
          <dgm:resizeHandles val="exact"/>
        </dgm:presLayoutVars>
      </dgm:prSet>
      <dgm:spPr/>
    </dgm:pt>
    <dgm:pt modelId="{B35D8C36-AA47-4A20-882C-DBD5E8CD16B2}" type="pres">
      <dgm:prSet presAssocID="{4E4A67CD-484B-4097-8651-DB5A30C2805B}" presName="arrow" presStyleLbl="bgShp" presStyleIdx="0" presStyleCnt="1" custLinFactNeighborX="5468" custLinFactNeighborY="-6250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tx2">
              <a:lumMod val="50000"/>
            </a:schemeClr>
          </a:solidFill>
        </a:ln>
      </dgm:spPr>
    </dgm:pt>
    <dgm:pt modelId="{2A6302F9-92E3-47F7-BB36-AAD76A11E78F}" type="pres">
      <dgm:prSet presAssocID="{4E4A67CD-484B-4097-8651-DB5A30C2805B}" presName="arrowDiagram2" presStyleCnt="0"/>
      <dgm:spPr/>
    </dgm:pt>
    <dgm:pt modelId="{2F9E72C2-D3D0-4E43-8455-4085E9CE6D2E}" type="pres">
      <dgm:prSet presAssocID="{088DC5CD-DF2F-4C55-9732-051C9F8EDB62}" presName="bullet2a" presStyleLbl="node1" presStyleIdx="0" presStyleCnt="2"/>
      <dgm:spPr/>
    </dgm:pt>
    <dgm:pt modelId="{FDB365B6-0527-41B9-ACFC-C03C5EC8432C}" type="pres">
      <dgm:prSet presAssocID="{088DC5CD-DF2F-4C55-9732-051C9F8EDB62}" presName="textBox2a" presStyleLbl="revTx" presStyleIdx="0" presStyleCnt="2" custScaleX="186262" custScaleY="34947" custLinFactNeighborX="-52457" custLinFactNeighborY="-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14772-081E-40DA-9287-977C918F8A55}" type="pres">
      <dgm:prSet presAssocID="{D48654BF-BC63-44FC-B435-EE7E51DAA713}" presName="bullet2b" presStyleLbl="node1" presStyleIdx="1" presStyleCnt="2"/>
      <dgm:spPr/>
    </dgm:pt>
    <dgm:pt modelId="{DBDD4A60-F7B1-4DBC-ACD6-5ABAEEF67F6D}" type="pres">
      <dgm:prSet presAssocID="{D48654BF-BC63-44FC-B435-EE7E51DAA713}" presName="textBox2b" presStyleLbl="revTx" presStyleIdx="1" presStyleCnt="2" custScaleX="172776" custScaleY="20875" custLinFactNeighborX="-12655" custLinFactNeighborY="-3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7F6C1-F8C2-4685-BEE6-23D354961F6D}" srcId="{4E4A67CD-484B-4097-8651-DB5A30C2805B}" destId="{D48654BF-BC63-44FC-B435-EE7E51DAA713}" srcOrd="1" destOrd="0" parTransId="{B150F66F-B7E0-4553-BB5D-C2F2443140AF}" sibTransId="{87AC3078-471D-4342-B17B-25659F4EF28E}"/>
    <dgm:cxn modelId="{F01189CE-87C7-49A6-867F-A5018E4DB8F3}" type="presOf" srcId="{D48654BF-BC63-44FC-B435-EE7E51DAA713}" destId="{DBDD4A60-F7B1-4DBC-ACD6-5ABAEEF67F6D}" srcOrd="0" destOrd="0" presId="urn:microsoft.com/office/officeart/2005/8/layout/arrow2"/>
    <dgm:cxn modelId="{D5012449-33C8-4F8E-A2B5-1531650432B9}" type="presOf" srcId="{4E4A67CD-484B-4097-8651-DB5A30C2805B}" destId="{856DD4AF-F15F-4F88-BEDA-85C3CFD3DDEF}" srcOrd="0" destOrd="0" presId="urn:microsoft.com/office/officeart/2005/8/layout/arrow2"/>
    <dgm:cxn modelId="{32A2A952-6046-4DDB-85C0-1227B0F24C20}" srcId="{4E4A67CD-484B-4097-8651-DB5A30C2805B}" destId="{088DC5CD-DF2F-4C55-9732-051C9F8EDB62}" srcOrd="0" destOrd="0" parTransId="{1AF987CE-89FC-4993-B4D6-FBF2C74B3492}" sibTransId="{9796638E-D390-47F9-AA79-EF19086E4CAA}"/>
    <dgm:cxn modelId="{DF7F29B8-BFC1-490C-B3A9-14142FD30207}" type="presOf" srcId="{088DC5CD-DF2F-4C55-9732-051C9F8EDB62}" destId="{FDB365B6-0527-41B9-ACFC-C03C5EC8432C}" srcOrd="0" destOrd="0" presId="urn:microsoft.com/office/officeart/2005/8/layout/arrow2"/>
    <dgm:cxn modelId="{3B739BC8-3973-440F-86F9-C54C2E2DEC5B}" type="presParOf" srcId="{856DD4AF-F15F-4F88-BEDA-85C3CFD3DDEF}" destId="{B35D8C36-AA47-4A20-882C-DBD5E8CD16B2}" srcOrd="0" destOrd="0" presId="urn:microsoft.com/office/officeart/2005/8/layout/arrow2"/>
    <dgm:cxn modelId="{FA5929AD-E416-408E-AF0C-8E88DD420491}" type="presParOf" srcId="{856DD4AF-F15F-4F88-BEDA-85C3CFD3DDEF}" destId="{2A6302F9-92E3-47F7-BB36-AAD76A11E78F}" srcOrd="1" destOrd="0" presId="urn:microsoft.com/office/officeart/2005/8/layout/arrow2"/>
    <dgm:cxn modelId="{584CE162-487A-4D86-9C06-70D76AC2C316}" type="presParOf" srcId="{2A6302F9-92E3-47F7-BB36-AAD76A11E78F}" destId="{2F9E72C2-D3D0-4E43-8455-4085E9CE6D2E}" srcOrd="0" destOrd="0" presId="urn:microsoft.com/office/officeart/2005/8/layout/arrow2"/>
    <dgm:cxn modelId="{16AFAF8E-C26F-41CF-A3E7-4242468BC77A}" type="presParOf" srcId="{2A6302F9-92E3-47F7-BB36-AAD76A11E78F}" destId="{FDB365B6-0527-41B9-ACFC-C03C5EC8432C}" srcOrd="1" destOrd="0" presId="urn:microsoft.com/office/officeart/2005/8/layout/arrow2"/>
    <dgm:cxn modelId="{87263280-1448-47AF-8B36-BEBFE7674F6D}" type="presParOf" srcId="{2A6302F9-92E3-47F7-BB36-AAD76A11E78F}" destId="{EEF14772-081E-40DA-9287-977C918F8A55}" srcOrd="2" destOrd="0" presId="urn:microsoft.com/office/officeart/2005/8/layout/arrow2"/>
    <dgm:cxn modelId="{695F6BC9-5B3B-457B-8453-BE45FA6FEFFC}" type="presParOf" srcId="{2A6302F9-92E3-47F7-BB36-AAD76A11E78F}" destId="{DBDD4A60-F7B1-4DBC-ACD6-5ABAEEF67F6D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D8C36-AA47-4A20-882C-DBD5E8CD16B2}">
      <dsp:nvSpPr>
        <dsp:cNvPr id="0" name=""/>
        <dsp:cNvSpPr/>
      </dsp:nvSpPr>
      <dsp:spPr>
        <a:xfrm>
          <a:off x="1322023" y="0"/>
          <a:ext cx="3886227" cy="2428892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E72C2-D3D0-4E43-8455-4085E9CE6D2E}">
      <dsp:nvSpPr>
        <dsp:cNvPr id="0" name=""/>
        <dsp:cNvSpPr/>
      </dsp:nvSpPr>
      <dsp:spPr>
        <a:xfrm>
          <a:off x="2013072" y="1323746"/>
          <a:ext cx="136017" cy="136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365B6-0527-41B9-ACFC-C03C5EC8432C}">
      <dsp:nvSpPr>
        <dsp:cNvPr id="0" name=""/>
        <dsp:cNvSpPr/>
      </dsp:nvSpPr>
      <dsp:spPr>
        <a:xfrm>
          <a:off x="873782" y="1643079"/>
          <a:ext cx="2352533" cy="36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73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80"/>
              </a:solidFill>
              <a:latin typeface="Comic Sans MS" pitchFamily="66" charset="0"/>
              <a:cs typeface="Times New Roman" pitchFamily="18" charset="0"/>
            </a:rPr>
            <a:t>Античные (древние) Олимпийские игры</a:t>
          </a:r>
          <a:endParaRPr lang="ru-RU" sz="1600" b="1" kern="1200" dirty="0">
            <a:solidFill>
              <a:srgbClr val="80008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873782" y="1643079"/>
        <a:ext cx="2352533" cy="362448"/>
      </dsp:txXfrm>
    </dsp:sp>
    <dsp:sp modelId="{EEF14772-081E-40DA-9287-977C918F8A55}">
      <dsp:nvSpPr>
        <dsp:cNvPr id="0" name=""/>
        <dsp:cNvSpPr/>
      </dsp:nvSpPr>
      <dsp:spPr>
        <a:xfrm>
          <a:off x="3266381" y="704378"/>
          <a:ext cx="233173" cy="233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4A60-F7B1-4DBC-ACD6-5ABAEEF67F6D}">
      <dsp:nvSpPr>
        <dsp:cNvPr id="0" name=""/>
        <dsp:cNvSpPr/>
      </dsp:nvSpPr>
      <dsp:spPr>
        <a:xfrm>
          <a:off x="2763543" y="878794"/>
          <a:ext cx="2182202" cy="335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54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Современные</a:t>
          </a:r>
          <a:r>
            <a:rPr lang="ru-RU" sz="1600" b="1" kern="1200" baseline="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Олимпийские игры</a:t>
          </a:r>
          <a:endParaRPr lang="ru-RU" sz="1600" b="1" kern="1200" dirty="0">
            <a:solidFill>
              <a:srgbClr val="00206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2763543" y="878794"/>
        <a:ext cx="2182202" cy="33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619-880C-4A54-9B60-46F84302473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EDB-516F-4A5A-A412-26FC56CE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CEDB-516F-4A5A-A412-26FC56CE8D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CEDB-516F-4A5A-A412-26FC56CE8DE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FC5B0-C52B-4FBE-B6CB-BCB1F165F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A2746C-DCFD-4DFA-82BC-C675BA8AF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13BFEA-A312-4B36-B08D-F099B8741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barbariki.ru/images/ZEVS/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1.jpeg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hyperlink" Target="http://www.megabook.ru/MediaViewer.asp?AID=6579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0.png"/><Relationship Id="rId5" Type="http://schemas.openxmlformats.org/officeDocument/2006/relationships/slide" Target="slide17.xml"/><Relationship Id="rId10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cd7.e2bn.net/e2bn/leas/c99/schools/cd7/website/images/Greek-ancient-olympics-4.jpg" TargetMode="Externa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bring.ru/images1/book02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bmsi.ru/media/ce2b72d8-6211-4063-a957-35d296f4541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img.ashkimsin.ru/forums/monthly_02_2010/user251/post48799_img1.jpg" TargetMode="Externa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hyperlink" Target="http://i001.radikal.ru/0712/44/ed87cced0dcf.jpg" TargetMode="Externa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jpeg"/><Relationship Id="rId18" Type="http://schemas.openxmlformats.org/officeDocument/2006/relationships/image" Target="../media/image9.jpeg"/><Relationship Id="rId3" Type="http://schemas.openxmlformats.org/officeDocument/2006/relationships/image" Target="../media/image1.png"/><Relationship Id="rId21" Type="http://schemas.openxmlformats.org/officeDocument/2006/relationships/hyperlink" Target="http://svpressa.ru/photo/22781.jpg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hyperlink" Target="http://cdn.picapp.com/ftp/Images/2/9/e/c/Ancient_Olympic_Games_f01a.jpg?adImageId=11763717&amp;imageId=7311159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image" Target="../media/image3.jpeg"/><Relationship Id="rId15" Type="http://schemas.openxmlformats.org/officeDocument/2006/relationships/hyperlink" Target="http://olymp2004.rambler.ru/images/12752_30.1091369740.60955.jpg" TargetMode="External"/><Relationship Id="rId10" Type="http://schemas.microsoft.com/office/2007/relationships/diagramDrawing" Target="../diagrams/drawing1.xml"/><Relationship Id="rId19" Type="http://schemas.openxmlformats.org/officeDocument/2006/relationships/hyperlink" Target="http://img-fotki.yandex.ru/get/36/pafnuty81.c/0_1bacc_1aad6955_XL" TargetMode="Externa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www.sav2sav.ru/upload/articles/articles257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lon.ru/wp-content/2000/pifago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assets2.lookatme.ru/1229185812/assets/event-image/2a/35/53695/event-image-poster.jpg" TargetMode="Externa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11" Type="http://schemas.openxmlformats.org/officeDocument/2006/relationships/hyperlink" Target="http://www.andreev.org/albums/Peloponnese/images/305GR.jpg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hyperlink" Target="http://www.skorotdyh.ru/Strany/Greciya/1.jpg" TargetMode="External"/><Relationship Id="rId9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hyperlink" Target="http://www.astromyth.tau-site.ru/images/Subjects/poseidon0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roman-glory.com/images/img060201-1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678661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античных</a:t>
            </a:r>
            <a:endParaRPr lang="en-US" sz="3600" b="1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Олимпийских  игр</a:t>
            </a:r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29124" y="2571744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600" b="1" u="none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Автор: </a:t>
            </a:r>
            <a:r>
              <a:rPr lang="ru-RU" sz="1600" b="1" u="none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Тюрикова Марина Александровна  </a:t>
            </a:r>
          </a:p>
          <a:p>
            <a:pPr algn="r"/>
            <a:r>
              <a:rPr lang="ru-RU" sz="1600" b="1" u="none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МОУ «</a:t>
            </a:r>
            <a:r>
              <a:rPr lang="ru-RU" sz="1600" b="1" u="none" dirty="0" err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Полазненская</a:t>
            </a:r>
            <a:r>
              <a:rPr lang="ru-RU" sz="1600" b="1" u="none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СОШ № 1»  г. Добрянка</a:t>
            </a:r>
          </a:p>
          <a:p>
            <a:pPr algn="r"/>
            <a:r>
              <a:rPr lang="ru-RU" sz="1600" b="1" u="none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учитель физической </a:t>
            </a:r>
            <a:r>
              <a:rPr lang="ru-RU" sz="1600" b="1" u="none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культуры</a:t>
            </a:r>
            <a:endParaRPr lang="ru-RU" sz="1600" b="1" u="none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357826"/>
            <a:ext cx="685804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Нет ничего благороднее солнца, дающего столько света и тепла.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Так и люди прославляют те состязания, величественнее которых нет ничего, - Олимпийские игры.”</a:t>
            </a:r>
            <a:r>
              <a:rPr lang="ru-RU" sz="14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14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             </a:t>
            </a: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древнегреческий поэт Пиндара</a:t>
            </a:r>
            <a:endParaRPr lang="en-US" sz="14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(слова написанные два тысячелетия назад)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428604"/>
            <a:ext cx="3000396" cy="358775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Подготовка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атлетов</a:t>
            </a:r>
            <a:endParaRPr lang="ru-RU" sz="2000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483" name="Picture 3" descr="8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3214686"/>
            <a:ext cx="2113773" cy="218138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038600" y="1785926"/>
            <a:ext cx="496255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u="none" dirty="0">
                <a:solidFill>
                  <a:srgbClr val="003399"/>
                </a:solidFill>
                <a:latin typeface="Comic Sans MS" pitchFamily="66" charset="0"/>
              </a:rPr>
              <a:t>        </a:t>
            </a:r>
            <a:r>
              <a:rPr lang="ru-RU" sz="1600" b="1" u="none" dirty="0">
                <a:solidFill>
                  <a:srgbClr val="663300"/>
                </a:solidFill>
                <a:latin typeface="Comic Sans MS" pitchFamily="66" charset="0"/>
              </a:rPr>
              <a:t>После выполнения «олимпийского норматива» будущие участники Олимпийских игр 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еще месяц</a:t>
            </a:r>
            <a:r>
              <a:rPr lang="ru-RU" sz="1600" b="1" u="none" dirty="0">
                <a:solidFill>
                  <a:srgbClr val="663300"/>
                </a:solidFill>
                <a:latin typeface="Comic Sans MS" pitchFamily="66" charset="0"/>
              </a:rPr>
              <a:t> готовились по специальной программе в Олимпии – уже под руководством </a:t>
            </a:r>
            <a:r>
              <a:rPr lang="ru-RU" sz="1600" b="1" dirty="0" err="1">
                <a:solidFill>
                  <a:srgbClr val="663300"/>
                </a:solidFill>
                <a:latin typeface="Comic Sans MS" pitchFamily="66" charset="0"/>
              </a:rPr>
              <a:t>элланодиков</a:t>
            </a:r>
            <a:r>
              <a:rPr lang="ru-RU" sz="1600" b="1" dirty="0">
                <a:solidFill>
                  <a:srgbClr val="663300"/>
                </a:solidFill>
                <a:latin typeface="Comic Sans MS" pitchFamily="66" charset="0"/>
              </a:rPr>
              <a:t>.</a:t>
            </a:r>
            <a:r>
              <a:rPr lang="ru-RU" sz="1600" b="1" u="none" dirty="0">
                <a:latin typeface="Comic Sans MS" pitchFamily="66" charset="0"/>
              </a:rPr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4282" y="928670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  В течение 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</a:rPr>
              <a:t>10–12 месяцев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до начала Игр атлеты проходили интенсивную подготовку, после чего сдавали своеобразный экзамен комиссии </a:t>
            </a:r>
            <a:r>
              <a:rPr lang="ru-RU" sz="1600" b="1" dirty="0" err="1">
                <a:solidFill>
                  <a:srgbClr val="800080"/>
                </a:solidFill>
                <a:latin typeface="Comic Sans MS" pitchFamily="66" charset="0"/>
              </a:rPr>
              <a:t>элланодиков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57158" y="5286388"/>
            <a:ext cx="821537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u="none" dirty="0">
                <a:solidFill>
                  <a:srgbClr val="003399"/>
                </a:solidFill>
                <a:latin typeface="Comic Sans MS" pitchFamily="66" charset="0"/>
              </a:rPr>
              <a:t>   </a:t>
            </a:r>
            <a:r>
              <a:rPr lang="ru-RU" dirty="0" smtClean="0">
                <a:solidFill>
                  <a:srgbClr val="003399"/>
                </a:solidFill>
                <a:latin typeface="Comic Sans MS" pitchFamily="66" charset="0"/>
              </a:rPr>
              <a:t>    </a:t>
            </a:r>
            <a:r>
              <a:rPr lang="ru-RU" u="none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Перед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началом соревнований атлеты </a:t>
            </a:r>
            <a:r>
              <a:rPr lang="ru-RU" sz="1600" b="1" u="none" dirty="0">
                <a:solidFill>
                  <a:srgbClr val="FF0000"/>
                </a:solidFill>
                <a:latin typeface="Comic Sans MS" pitchFamily="66" charset="0"/>
              </a:rPr>
              <a:t>давали клятву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 соблюдать правила. </a:t>
            </a:r>
            <a:endParaRPr lang="ru-RU" sz="1600" b="1" u="none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algn="ctr"/>
            <a:r>
              <a:rPr lang="ru-RU" sz="1600" b="1" u="none" dirty="0" err="1" smtClean="0">
                <a:solidFill>
                  <a:srgbClr val="660033"/>
                </a:solidFill>
                <a:latin typeface="Comic Sans MS" pitchFamily="66" charset="0"/>
              </a:rPr>
              <a:t>Элланодики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имели право лишить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 чемпиона титула, если он победил мошенническим 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путем</a:t>
            </a:r>
            <a:r>
              <a:rPr lang="ru-RU" sz="1600" b="1" dirty="0" smtClean="0">
                <a:solidFill>
                  <a:srgbClr val="660033"/>
                </a:solidFill>
                <a:latin typeface="Comic Sans MS" pitchFamily="66" charset="0"/>
              </a:rPr>
              <a:t>.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  </a:t>
            </a:r>
            <a:r>
              <a:rPr lang="ru-RU" sz="1600" b="1" dirty="0" smtClean="0">
                <a:solidFill>
                  <a:srgbClr val="660033"/>
                </a:solidFill>
                <a:latin typeface="Comic Sans MS" pitchFamily="66" charset="0"/>
              </a:rPr>
              <a:t>П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ровинившийся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атлет подвергался также штрафу и телесному наказанию.</a:t>
            </a:r>
          </a:p>
        </p:txBody>
      </p:sp>
      <p:pic>
        <p:nvPicPr>
          <p:cNvPr id="77826" name="Picture 2" descr="Картинка 40 из 19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1643050"/>
            <a:ext cx="3000396" cy="286704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6357982" cy="64294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6600"/>
                </a:solidFill>
                <a:latin typeface="Comic Sans MS" pitchFamily="66" charset="0"/>
              </a:rPr>
              <a:t>На первых играх  в программе Олимпийских игр </a:t>
            </a:r>
            <a:r>
              <a:rPr lang="ru-RU" sz="1800" b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6600"/>
                </a:solidFill>
                <a:latin typeface="Comic Sans MS" pitchFamily="66" charset="0"/>
              </a:rPr>
              <a:t>был  только  </a:t>
            </a:r>
            <a:r>
              <a:rPr lang="ru-RU" sz="1800" b="1" dirty="0" err="1">
                <a:solidFill>
                  <a:srgbClr val="006600"/>
                </a:solidFill>
                <a:latin typeface="Comic Sans MS" pitchFamily="66" charset="0"/>
              </a:rPr>
              <a:t>стадиодром</a:t>
            </a:r>
            <a:r>
              <a:rPr lang="ru-RU" sz="1800" b="1" dirty="0">
                <a:solidFill>
                  <a:srgbClr val="006600"/>
                </a:solidFill>
                <a:latin typeface="Comic Sans MS" pitchFamily="66" charset="0"/>
              </a:rPr>
              <a:t> – бег на один стадий (192,27 м)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-1260475" y="1773238"/>
            <a:ext cx="719137" cy="360362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ru-RU" sz="2400" b="1">
                <a:solidFill>
                  <a:srgbClr val="006600"/>
                </a:solidFill>
              </a:rPr>
              <a:t> </a:t>
            </a:r>
            <a:endParaRPr lang="ru-RU" sz="2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00100" y="1357298"/>
            <a:ext cx="3929090" cy="53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u="none" dirty="0" smtClean="0">
                <a:solidFill>
                  <a:srgbClr val="800080"/>
                </a:solidFill>
                <a:latin typeface="Comic Sans MS" pitchFamily="66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 14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Играх –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диаулос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 (бег на 2 стадии</a:t>
            </a:r>
            <a:r>
              <a:rPr lang="ru-RU" b="1" u="none" dirty="0" smtClean="0">
                <a:solidFill>
                  <a:srgbClr val="002060"/>
                </a:solidFill>
                <a:latin typeface="Comic Sans MS" pitchFamily="66" charset="0"/>
              </a:rPr>
              <a:t>);</a:t>
            </a:r>
            <a:endParaRPr lang="ru-RU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28927" y="2357430"/>
            <a:ext cx="50006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660033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а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18 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 Играх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– введены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  <a:hlinkClick r:id="rId4" action="ppaction://hlinksldjump"/>
              </a:rPr>
              <a:t>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  <a:hlinkClick r:id="rId5" action="ppaction://hlinksldjump"/>
              </a:rPr>
              <a:t>борьба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 и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  <a:hlinkClick r:id="rId6" action="ppaction://hlinksldjump"/>
              </a:rPr>
              <a:t>пентатлон (пятиборье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  <a:hlinkClick r:id="rId7" action="ppaction://hlinksldjump"/>
              </a:rPr>
              <a:t>)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;</a:t>
            </a:r>
            <a:endParaRPr lang="ru-RU" sz="1600" b="1" u="none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42976" y="3286124"/>
            <a:ext cx="47863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b="1" u="none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23 Играх (688 г. до н.э.)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hlinkClick r:id="rId8" action="ppaction://hlinksldjump"/>
              </a:rPr>
              <a:t>- кулачный бой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бокс</a:t>
            </a:r>
            <a:r>
              <a:rPr lang="ru-RU" b="1" u="none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  <a:endParaRPr lang="ru-RU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00364" y="4143380"/>
            <a:ext cx="4572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25 Играх (680 г. до н.э.)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hlinkClick r:id="rId9" action="ppaction://hlinksldjump"/>
              </a:rPr>
              <a:t>– гонки на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  <a:hlinkClick r:id="rId9" action="ppaction://hlinksldjump"/>
              </a:rPr>
              <a:t>колесницах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14282" y="5286388"/>
            <a:ext cx="8558242" cy="11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33 Играх (648 г. до н.э.) – верховые скачки на лошадях,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hlinkClick r:id="rId7" action="ppaction://hlinksldjump"/>
              </a:rPr>
              <a:t>панкратион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hlinkClick r:id="rId10" action="ppaction://hlinksldjump"/>
              </a:rPr>
              <a:t>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(единоборство, соединявшее в себе элементы борьбы и кулачного боя с минимальными ограничениями на «запрещенные приемы» и во многом напоминающее современные бои без правил. 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5105400" y="1447800"/>
            <a:ext cx="457200" cy="541338"/>
          </a:xfrm>
          <a:prstGeom prst="curvedLeftArrow">
            <a:avLst>
              <a:gd name="adj1" fmla="val 23681"/>
              <a:gd name="adj2" fmla="val 47361"/>
              <a:gd name="adj3" fmla="val 33333"/>
            </a:avLst>
          </a:pr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905000" y="2492375"/>
            <a:ext cx="506413" cy="649288"/>
          </a:xfrm>
          <a:prstGeom prst="curvedRightArrow">
            <a:avLst>
              <a:gd name="adj1" fmla="val 25643"/>
              <a:gd name="adj2" fmla="val 51285"/>
              <a:gd name="adj3" fmla="val 33333"/>
            </a:avLst>
          </a:pr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943600" y="3505200"/>
            <a:ext cx="381000" cy="533400"/>
          </a:xfrm>
          <a:prstGeom prst="curvedLeftArrow">
            <a:avLst>
              <a:gd name="adj1" fmla="val 28000"/>
              <a:gd name="adj2" fmla="val 56000"/>
              <a:gd name="adj3" fmla="val 33333"/>
            </a:avLst>
          </a:pr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2057400" y="4508500"/>
            <a:ext cx="427038" cy="596900"/>
          </a:xfrm>
          <a:prstGeom prst="curvedRightArrow">
            <a:avLst>
              <a:gd name="adj1" fmla="val 27955"/>
              <a:gd name="adj2" fmla="val 55911"/>
              <a:gd name="adj3" fmla="val 33333"/>
            </a:avLst>
          </a:pr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42" name="Picture 14" descr="chariots-0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3909278"/>
            <a:ext cx="1785950" cy="1331061"/>
          </a:xfrm>
          <a:prstGeom prst="rect">
            <a:avLst/>
          </a:prstGeom>
          <a:noFill/>
        </p:spPr>
      </p:pic>
      <p:pic>
        <p:nvPicPr>
          <p:cNvPr id="25602" name="Picture 2" descr="http://www.megabook.ru/MObjects/data/prev2003/d03021i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571480"/>
            <a:ext cx="1450697" cy="16144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116013" y="3500438"/>
            <a:ext cx="6011862" cy="1008062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ru-RU" b="1">
                <a:solidFill>
                  <a:srgbClr val="008000"/>
                </a:solidFill>
              </a:rPr>
              <a:t>    </a:t>
            </a:r>
            <a:endParaRPr lang="ru-RU" sz="3600" b="1">
              <a:solidFill>
                <a:srgbClr val="008000"/>
              </a:solidFill>
            </a:endParaRPr>
          </a:p>
        </p:txBody>
      </p:sp>
      <p:pic>
        <p:nvPicPr>
          <p:cNvPr id="23557" name="Picture 5" descr="6171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2714644" cy="185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2976" y="214290"/>
            <a:ext cx="2820977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Разновидности бега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57554" y="3286124"/>
            <a:ext cx="5572164" cy="17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u="none" dirty="0">
                <a:solidFill>
                  <a:srgbClr val="800080"/>
                </a:solidFill>
                <a:latin typeface="Comic Sans MS" pitchFamily="66" charset="0"/>
              </a:rPr>
              <a:t>    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Бег в полном вооружении или бег гоплитов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</a:rPr>
              <a:t> -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бег в шлеме, поножах и со щитом на две стадии. Позднее из вооружения оставили только щит (с 65 Игр).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   Атлеты соревнуются обнажёнными, как и в других Олимпийских видах за исключением скачек.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42844" y="928670"/>
            <a:ext cx="3429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Бег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на стадию</a:t>
            </a:r>
            <a:r>
              <a:rPr lang="ru-RU" sz="1600" b="1" u="none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– бег с одного конца стадиона до другого (192 м.).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71868" y="785794"/>
            <a:ext cx="507213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Двойной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бег (</a:t>
            </a:r>
            <a:r>
              <a:rPr lang="ru-RU" sz="1600" b="1" dirty="0" err="1">
                <a:solidFill>
                  <a:srgbClr val="FF0066"/>
                </a:solidFill>
                <a:latin typeface="Comic Sans MS" pitchFamily="66" charset="0"/>
              </a:rPr>
              <a:t>диаулос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)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– </a:t>
            </a:r>
            <a:r>
              <a:rPr lang="ru-RU" sz="1600" b="1" u="none" dirty="0" err="1">
                <a:solidFill>
                  <a:srgbClr val="800080"/>
                </a:solidFill>
                <a:latin typeface="Comic Sans MS" pitchFamily="66" charset="0"/>
              </a:rPr>
              <a:t>бег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на 2 стадии (384 м</a:t>
            </a:r>
            <a:r>
              <a:rPr lang="ru-RU" sz="1600" b="1" u="none" dirty="0" smtClean="0">
                <a:solidFill>
                  <a:srgbClr val="800080"/>
                </a:solidFill>
                <a:latin typeface="Comic Sans MS" pitchFamily="66" charset="0"/>
              </a:rPr>
              <a:t>.). 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Атлеты пробегают стадион, поворачиваются вокруг столба и возвращаются назад к старту (с 14 Игр).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42844" y="1928802"/>
            <a:ext cx="87868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Долгий 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бег 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</a:rPr>
              <a:t>–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sz="1600" b="1" u="none" dirty="0" err="1">
                <a:solidFill>
                  <a:srgbClr val="800080"/>
                </a:solidFill>
                <a:latin typeface="Comic Sans MS" pitchFamily="66" charset="0"/>
              </a:rPr>
              <a:t>бег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 на 7 стадий (1344 м.).  Атлеты, пробегая стадию, разворачивались вокруг столба на одном конце стадиона, затем бежали стадию назад и разворачивались вокруг другого столба (с 15 Игр). </a:t>
            </a:r>
            <a:endParaRPr lang="ru-RU" sz="1600" b="1" u="none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pPr algn="ctr"/>
            <a:r>
              <a:rPr lang="ru-RU" sz="1600" b="1" u="none" dirty="0" smtClean="0">
                <a:solidFill>
                  <a:srgbClr val="800080"/>
                </a:solidFill>
                <a:latin typeface="Comic Sans MS" pitchFamily="66" charset="0"/>
              </a:rPr>
              <a:t>Длина 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дистанции менялась в разные годы от 7 до 24 стадий (до 4608 м). </a:t>
            </a:r>
          </a:p>
        </p:txBody>
      </p:sp>
      <p:pic>
        <p:nvPicPr>
          <p:cNvPr id="23565" name="Picture 13" descr="ru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285728"/>
            <a:ext cx="336550" cy="457200"/>
          </a:xfrm>
          <a:prstGeom prst="rect">
            <a:avLst/>
          </a:prstGeom>
          <a:noFill/>
        </p:spPr>
      </p:pic>
      <p:pic>
        <p:nvPicPr>
          <p:cNvPr id="23566" name="Picture 14" descr="ru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6" y="142852"/>
            <a:ext cx="338138" cy="457200"/>
          </a:xfrm>
          <a:prstGeom prst="rect">
            <a:avLst/>
          </a:prstGeom>
          <a:noFill/>
        </p:spPr>
      </p:pic>
      <p:pic>
        <p:nvPicPr>
          <p:cNvPr id="23567" name="Picture 15" descr="ru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214290"/>
            <a:ext cx="393700" cy="533400"/>
          </a:xfrm>
          <a:prstGeom prst="rect">
            <a:avLst/>
          </a:prstGeom>
          <a:noFill/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57224" y="5429264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600" b="0" u="none" dirty="0" smtClean="0"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Марафонский бег</a:t>
            </a:r>
            <a:r>
              <a:rPr lang="ru-RU" sz="1600" b="1" u="none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(в 490 г. до н.э) -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мэллинское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 войско встретилось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битве с войском персидского царя Дария на Марафонской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равнине </a:t>
            </a:r>
          </a:p>
          <a:p>
            <a:pPr>
              <a:lnSpc>
                <a:spcPct val="90000"/>
              </a:lnSpc>
            </a:pP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42 километрах от Афин. </a:t>
            </a:r>
          </a:p>
        </p:txBody>
      </p:sp>
      <p:pic>
        <p:nvPicPr>
          <p:cNvPr id="23570" name="Picture 18" descr="ru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01024" y="285728"/>
            <a:ext cx="336550" cy="457200"/>
          </a:xfrm>
          <a:prstGeom prst="rect">
            <a:avLst/>
          </a:prstGeom>
          <a:noFill/>
        </p:spPr>
      </p:pic>
      <p:pic>
        <p:nvPicPr>
          <p:cNvPr id="23571" name="Picture 19" descr="ru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15338" y="214290"/>
            <a:ext cx="336550" cy="457200"/>
          </a:xfrm>
          <a:prstGeom prst="rect">
            <a:avLst/>
          </a:prstGeom>
          <a:noFill/>
        </p:spPr>
      </p:pic>
      <p:pic>
        <p:nvPicPr>
          <p:cNvPr id="75778" name="Picture 2" descr="Картинка 219 из 19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122"/>
          <a:stretch>
            <a:fillRect/>
          </a:stretch>
        </p:blipFill>
        <p:spPr bwMode="auto">
          <a:xfrm>
            <a:off x="5786446" y="4857760"/>
            <a:ext cx="2661985" cy="180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142976" y="1714488"/>
            <a:ext cx="2357454" cy="1785950"/>
          </a:xfrm>
          <a:noFill/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sz="1600" b="1" dirty="0"/>
              <a:t>  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Это пятиборье:</a:t>
            </a:r>
          </a:p>
          <a:p>
            <a:pPr marL="0" indent="0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бег на стадию </a:t>
            </a:r>
          </a:p>
          <a:p>
            <a:pPr marL="0" indent="0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метание диска </a:t>
            </a:r>
          </a:p>
          <a:p>
            <a:pPr marL="0" indent="0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метание копья </a:t>
            </a:r>
          </a:p>
          <a:p>
            <a:pPr marL="0" indent="0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прыжок </a:t>
            </a:r>
          </a:p>
          <a:p>
            <a:pPr marL="0" indent="0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борьба</a:t>
            </a:r>
          </a:p>
        </p:txBody>
      </p:sp>
      <p:pic>
        <p:nvPicPr>
          <p:cNvPr id="24579" name="Picture 3" descr="ТРИ ВИДА ПЯТИБОРЬЯ НА ДРЕВН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304" y="1214422"/>
            <a:ext cx="2378621" cy="22145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13310" y="3571876"/>
            <a:ext cx="1779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Три вида пятиборья </a:t>
            </a:r>
          </a:p>
          <a:p>
            <a:pPr algn="ctr"/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(древняя ваза)</a:t>
            </a:r>
          </a:p>
        </p:txBody>
      </p:sp>
      <p:pic>
        <p:nvPicPr>
          <p:cNvPr id="24581" name="Picture 5" descr="др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86446" y="1000108"/>
            <a:ext cx="2329138" cy="27604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00364" y="714356"/>
            <a:ext cx="2857520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Что такое пентатлон?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071539" y="4348163"/>
            <a:ext cx="700092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Все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виды проводились в один день в определённом порядке, начиная с прыжков. </a:t>
            </a:r>
          </a:p>
          <a:p>
            <a:pPr algn="ctr">
              <a:lnSpc>
                <a:spcPct val="110000"/>
              </a:lnSpc>
            </a:pP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По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версии одного  из историков —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атлеты делились на пары и соревновались между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собой. </a:t>
            </a: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Победителем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считался выигравший у соперника 3 вида состязаний. </a:t>
            </a:r>
            <a:endParaRPr lang="ru-RU" sz="1600" b="1" u="none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b="1" u="none" dirty="0" smtClean="0">
                <a:solidFill>
                  <a:srgbClr val="660033"/>
                </a:solidFill>
                <a:latin typeface="Comic Sans MS" pitchFamily="66" charset="0"/>
              </a:rPr>
              <a:t>Затем </a:t>
            </a:r>
            <a:r>
              <a:rPr lang="ru-RU" sz="1600" b="1" u="none" dirty="0">
                <a:solidFill>
                  <a:srgbClr val="660033"/>
                </a:solidFill>
                <a:latin typeface="Comic Sans MS" pitchFamily="66" charset="0"/>
              </a:rPr>
              <a:t>победители соревновались между собой до тех пор, пока не оставалась финальная пара.</a:t>
            </a:r>
          </a:p>
        </p:txBody>
      </p:sp>
      <p:pic>
        <p:nvPicPr>
          <p:cNvPr id="1026" name="Picture 2" descr="C:\Home\Ольга\Рабочий стол\анимация\анимашки 2007\sport07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00438"/>
            <a:ext cx="642942" cy="812137"/>
          </a:xfrm>
          <a:prstGeom prst="rect">
            <a:avLst/>
          </a:prstGeom>
          <a:noFill/>
        </p:spPr>
      </p:pic>
      <p:pic>
        <p:nvPicPr>
          <p:cNvPr id="1027" name="Picture 3" descr="C:\Home\Ольга\Рабочий стол\анимация\нов 3\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643578"/>
            <a:ext cx="2476465" cy="93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3000364" y="4857760"/>
            <a:ext cx="5143536" cy="1571636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Схватка продолжалась до тех пор, пока кто-нибудь из двоих не признавал себя побежденным. Обычно атлеты покидали поле боя обезображенными, искалеченными, истекающими кровью. Часто их уносили со стадиона полумертвыми…</a:t>
            </a:r>
          </a:p>
        </p:txBody>
      </p:sp>
      <p:pic>
        <p:nvPicPr>
          <p:cNvPr id="25603" name="Picture 3" descr="is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14620"/>
            <a:ext cx="2071702" cy="221421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43306" y="714356"/>
            <a:ext cx="1871663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Кулачный бой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14414" y="1214422"/>
            <a:ext cx="5643602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u="none" dirty="0">
                <a:solidFill>
                  <a:srgbClr val="006600"/>
                </a:solidFill>
              </a:rPr>
              <a:t>  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Выходя на кулачный бой участники надевали на голову особый бронзовый колпак, а кулаки обматывали кожаными ремнями с металлическими шишками.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71538" y="2928934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 dirty="0">
                <a:solidFill>
                  <a:srgbClr val="003399"/>
                </a:solidFill>
                <a:latin typeface="Comic Sans MS" pitchFamily="66" charset="0"/>
              </a:rPr>
              <a:t>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Собираясь нанести удар, боец принимал меры предосторожности: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защищал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голову рукой; старался встать так, чтобы противника ослепляло солнце, а затем изо все сил бил кулаком, фактически закованным в железо, по его ребрам, лицу и туловищу.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71736" y="2428868"/>
            <a:ext cx="221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>
                <a:solidFill>
                  <a:schemeClr val="tx2"/>
                </a:solidFill>
                <a:latin typeface="Comic Sans MS" pitchFamily="66" charset="0"/>
              </a:rPr>
              <a:t>Особенности </a:t>
            </a:r>
            <a:r>
              <a:rPr lang="ru-RU" sz="1600" b="1" u="none" dirty="0" smtClean="0">
                <a:solidFill>
                  <a:schemeClr val="tx2"/>
                </a:solidFill>
                <a:latin typeface="Comic Sans MS" pitchFamily="66" charset="0"/>
              </a:rPr>
              <a:t>боя:</a:t>
            </a:r>
            <a:endParaRPr lang="ru-RU" sz="1600" b="1" u="none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51275" y="48688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u="none"/>
          </a:p>
        </p:txBody>
      </p:sp>
      <p:pic>
        <p:nvPicPr>
          <p:cNvPr id="22530" name="Picture 2" descr="Картинка 36 из 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6028" y="571480"/>
            <a:ext cx="1218792" cy="191594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Картинка 56 из 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4857760"/>
            <a:ext cx="2459909" cy="137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4857760"/>
            <a:ext cx="8664574" cy="1428760"/>
          </a:xfrm>
          <a:noFill/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1800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В гонках квадриги совершали 12 кругов на ипподроме, нередко колесницы опрокидывались на поворотах, калеча возниц.</a:t>
            </a:r>
          </a:p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В скачках могли принимать участие только богатые греки и царственные особы, которым под силу было содержать лошадей. Именно владельцы лошадей, а не возницы считались победителями.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1142984"/>
            <a:ext cx="771530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b="1" u="none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Н</a:t>
            </a:r>
            <a:r>
              <a:rPr lang="ru-RU" sz="16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а </a:t>
            </a: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25-й Олимпиаде были введены гонки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квадриг; </a:t>
            </a:r>
            <a:endParaRPr lang="ru-RU" sz="1600" b="1" u="none" dirty="0">
              <a:solidFill>
                <a:srgbClr val="3333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33-й Олимпиаде  скачки на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лошадях;</a:t>
            </a:r>
            <a:endParaRPr lang="ru-RU" sz="1600" b="1" u="none" dirty="0">
              <a:solidFill>
                <a:srgbClr val="3333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u="none" dirty="0" smtClean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93-й Олимпиаде  гонки колесниц с 2-мя лошадьми в упряжке.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71802" y="642918"/>
            <a:ext cx="3000396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Гонки на колесницах</a:t>
            </a:r>
          </a:p>
        </p:txBody>
      </p:sp>
      <p:pic>
        <p:nvPicPr>
          <p:cNvPr id="26632" name="Picture 8" descr="Man_chariot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2143116"/>
            <a:ext cx="3375625" cy="174308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6627" name="Picture 3" descr="films-benh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3286148" cy="17814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u="none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 u="none"/>
              <a:t>     </a:t>
            </a:r>
            <a:endParaRPr lang="ru-RU" sz="1600" u="none">
              <a:solidFill>
                <a:srgbClr val="0066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85786" y="5572140"/>
            <a:ext cx="72675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u="none" dirty="0">
                <a:solidFill>
                  <a:srgbClr val="800080"/>
                </a:solidFill>
                <a:latin typeface="Comic Sans MS" pitchFamily="66" charset="0"/>
              </a:rPr>
              <a:t>    </a:t>
            </a:r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Идеальным бойцом  в панкратионе считался тот, кто борется лучше, </a:t>
            </a:r>
          </a:p>
          <a:p>
            <a:pPr algn="ctr"/>
            <a:r>
              <a:rPr lang="ru-RU" sz="1600" b="1" u="none" dirty="0">
                <a:solidFill>
                  <a:srgbClr val="800080"/>
                </a:solidFill>
                <a:latin typeface="Comic Sans MS" pitchFamily="66" charset="0"/>
              </a:rPr>
              <a:t>чем боксер, и боксирует лучше, чем борец.</a:t>
            </a:r>
          </a:p>
        </p:txBody>
      </p:sp>
      <p:pic>
        <p:nvPicPr>
          <p:cNvPr id="27653" name="Picture 5" descr="ПАНКРАТИОНИСТЫ 3 В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929322" y="571480"/>
            <a:ext cx="2286016" cy="170321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215074" y="221455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Панкратион </a:t>
            </a:r>
            <a:r>
              <a:rPr lang="en-US" sz="1200" b="1" u="none" dirty="0">
                <a:solidFill>
                  <a:srgbClr val="002060"/>
                </a:solidFill>
                <a:latin typeface="Comic Sans MS" pitchFamily="66" charset="0"/>
              </a:rPr>
              <a:t>III</a:t>
            </a: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 в. до н. э.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00364" y="642918"/>
            <a:ext cx="2857520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Что такое панкратион?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28596" y="1214422"/>
            <a:ext cx="5000660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Панкратион соединял борьбу и кулачный бой.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000232" y="1928802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Запрещалось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000100" y="2500306"/>
            <a:ext cx="69294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u="none" dirty="0">
                <a:solidFill>
                  <a:srgbClr val="003399"/>
                </a:solidFill>
              </a:rPr>
              <a:t>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Пускать в ход зубы,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вывертываться,  ломать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пальцы противника,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надевать на руки металлические нарукавники.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28794" y="3429000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Допускалось: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142976" y="4191000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u="none" dirty="0" smtClean="0">
                <a:solidFill>
                  <a:srgbClr val="663300"/>
                </a:solidFill>
                <a:latin typeface="Times New Roman" pitchFamily="18" charset="0"/>
              </a:rPr>
              <a:t>  </a:t>
            </a:r>
            <a:r>
              <a:rPr lang="ru-RU" sz="1600" b="1" u="none" dirty="0" smtClean="0">
                <a:solidFill>
                  <a:srgbClr val="663300"/>
                </a:solidFill>
                <a:latin typeface="Comic Sans MS" pitchFamily="66" charset="0"/>
              </a:rPr>
              <a:t>Любые </a:t>
            </a:r>
            <a:r>
              <a:rPr lang="ru-RU" sz="1600" b="1" u="none" dirty="0">
                <a:solidFill>
                  <a:srgbClr val="663300"/>
                </a:solidFill>
                <a:latin typeface="Comic Sans MS" pitchFamily="66" charset="0"/>
              </a:rPr>
              <a:t>удары, захваты, пинки, болевые приемы, можно было опрокидывать соперника на землю и сжимать ему горло. </a:t>
            </a:r>
          </a:p>
          <a:p>
            <a:r>
              <a:rPr lang="ru-RU" sz="1600" b="1" u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        </a:t>
            </a:r>
            <a:r>
              <a:rPr lang="ru-RU" sz="1600" b="1" u="none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    </a:t>
            </a:r>
            <a:r>
              <a:rPr lang="ru-RU" sz="1600" b="1" u="none" dirty="0" smtClean="0">
                <a:solidFill>
                  <a:srgbClr val="FF0000"/>
                </a:solidFill>
                <a:latin typeface="Comic Sans MS" pitchFamily="66" charset="0"/>
              </a:rPr>
              <a:t>Это </a:t>
            </a:r>
            <a:r>
              <a:rPr lang="ru-RU" sz="1600" b="1" u="none" dirty="0">
                <a:solidFill>
                  <a:srgbClr val="FF0000"/>
                </a:solidFill>
                <a:latin typeface="Comic Sans MS" pitchFamily="66" charset="0"/>
              </a:rPr>
              <a:t>была борьба </a:t>
            </a:r>
            <a:r>
              <a:rPr lang="ru-RU" sz="1600" b="1" u="none" dirty="0" smtClean="0">
                <a:solidFill>
                  <a:srgbClr val="FF0000"/>
                </a:solidFill>
                <a:latin typeface="Comic Sans MS" pitchFamily="66" charset="0"/>
              </a:rPr>
              <a:t>без правил!</a:t>
            </a:r>
            <a:endParaRPr lang="ru-RU" sz="1600" b="1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3" descr="C:\Home\Ольга\Рабочий стол\анимация\разное\AG0058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1369813" cy="84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>
          <a:xfrm>
            <a:off x="1214414" y="1064650"/>
            <a:ext cx="6715172" cy="374464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00496" y="642918"/>
            <a:ext cx="1071570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Борьба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857760"/>
            <a:ext cx="6929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В античной Греции при проведении поединков по борьбе спортсмены не делились по весовым категориям, преимущество имели естественно тяжеловесы.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Поединок заканчивался, если один из спортсменов трижды касался корпусом земли.</a:t>
            </a:r>
            <a:endParaRPr lang="ru-RU" sz="16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941888"/>
            <a:ext cx="8229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1600" dirty="0"/>
              <a:t>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28675" name="Picture 3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143248"/>
            <a:ext cx="2590800" cy="12842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u="non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71736" y="285728"/>
            <a:ext cx="3000396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Еще немного фактов…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929058" y="4714884"/>
            <a:ext cx="500065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До 37 Олимпиады в Играх участвовали только мужчины.</a:t>
            </a:r>
          </a:p>
          <a:p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37 Игр в состязаниях стали участвовать и юноши в возрасте до 20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лет.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Сначала только в беге  и борьбе , потом  добавились пятиборье, кулачный бой и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панкратион.</a:t>
            </a:r>
            <a:endParaRPr lang="ru-RU" sz="1600" b="1" u="none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753887"/>
            <a:ext cx="8858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первых играх участвовали только местные жители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 15-й Олимпиады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принимают участие жители Пелопоннеса, с 30-й всей Греции, начиная с 40-х Игр к участию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состязаниях допускаются малоазийские греки и греки Великой Греции (Южная Италия)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Сицилии. Варвары могли присутствовать на Играх только в качестве зрителей.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После завоеваний Филиппа II Македонского (4 в. до н. э.), в эпоху эллинизма и во время господства Рима (со 2 века до н. э.) участниками Игр могли быть даже выходцы из самых дальних окраин.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3" name="Picture 3" descr="C:\Home\Ольга\Рабочий стол\спортивные фото\Марина\2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5" y="142852"/>
            <a:ext cx="746367" cy="1000132"/>
          </a:xfrm>
          <a:prstGeom prst="rect">
            <a:avLst/>
          </a:prstGeom>
          <a:noFill/>
        </p:spPr>
      </p:pic>
      <p:pic>
        <p:nvPicPr>
          <p:cNvPr id="18434" name="Picture 2" descr="Картинка 7 из 142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344" y="3357562"/>
            <a:ext cx="2866838" cy="299714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14414" y="571480"/>
            <a:ext cx="6286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  Помимо атлетических соревнований, на Олимпийских играх проводился и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конкурс искусств,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с 84-х Игр ставший официальной частью программы.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2214554"/>
            <a:ext cx="3929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Вход на соревнования был бесплатный. Но их могли посещать только мужчины, женщинам под страхом смертной казни запрещалось появляться в Олимпии в течение всего празднества (согласно некоторым источникам, этот запрет распространялся только на замужних женщин). </a:t>
            </a:r>
          </a:p>
        </p:txBody>
      </p:sp>
      <p:pic>
        <p:nvPicPr>
          <p:cNvPr id="5" name="Picture 3" descr="http://im5-tub.yandex.net/i?id=101914312-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071942"/>
            <a:ext cx="1164432" cy="155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a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85794"/>
            <a:ext cx="1500198" cy="141389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85786" y="37861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Античный олимпийский стадион,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2009 г.</a:t>
            </a:r>
            <a:endParaRPr lang="ru-RU" sz="12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30" name="Picture 6" descr="Картинка 42 из 14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3029591" cy="22736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5429264"/>
            <a:ext cx="6858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Исключение делалось лишь для жрицы богини Деметры (богиня плодородия и земледелия): для нее на стадионе, на самом почетном месте был сооружен специальный мраморный трон. 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96" name="Text Box 40"/>
          <p:cNvSpPr txBox="1">
            <a:spLocks noChangeArrowheads="1"/>
          </p:cNvSpPr>
          <p:nvPr/>
        </p:nvSpPr>
        <p:spPr bwMode="auto">
          <a:xfrm>
            <a:off x="285720" y="6429396"/>
            <a:ext cx="1785918" cy="276999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200" b="0" u="none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214818"/>
            <a:ext cx="214314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800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5072074"/>
            <a:ext cx="1000100" cy="103209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" name="Picture 8" descr="Man_chariote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72074"/>
            <a:ext cx="2003749" cy="103468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graphicFrame>
        <p:nvGraphicFramePr>
          <p:cNvPr id="14" name="Схема 13"/>
          <p:cNvGraphicFramePr/>
          <p:nvPr/>
        </p:nvGraphicFramePr>
        <p:xfrm>
          <a:off x="785786" y="2357430"/>
          <a:ext cx="621510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6267" name="Picture 11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5072074"/>
            <a:ext cx="1357322" cy="102724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357422" y="2786058"/>
            <a:ext cx="1643074" cy="3745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XIX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век н.э.</a:t>
            </a:r>
            <a:endParaRPr lang="ru-RU" sz="1600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3643314"/>
            <a:ext cx="2000264" cy="3745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VIII 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век до н.э.</a:t>
            </a:r>
            <a:endParaRPr lang="ru-RU" sz="1600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" name="Picture 7" descr="4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00438"/>
            <a:ext cx="1699707" cy="100013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6293" name="Picture 37" descr="80olympic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2262151"/>
            <a:ext cx="1500198" cy="1166849"/>
          </a:xfrm>
          <a:prstGeom prst="roundRect">
            <a:avLst/>
          </a:prstGeom>
          <a:noFill/>
        </p:spPr>
      </p:pic>
      <p:pic>
        <p:nvPicPr>
          <p:cNvPr id="96283" name="Picture 27" descr="big_1197371348_20071211_140918_olimpiada"/>
          <p:cNvPicPr>
            <a:picLocks noChangeAspect="1" noChangeArrowheads="1"/>
          </p:cNvPicPr>
          <p:nvPr/>
        </p:nvPicPr>
        <p:blipFill>
          <a:blip r:embed="rId14" cstate="print"/>
          <a:srcRect b="5353"/>
          <a:stretch>
            <a:fillRect/>
          </a:stretch>
        </p:blipFill>
        <p:spPr bwMode="auto">
          <a:xfrm>
            <a:off x="6000760" y="2285992"/>
            <a:ext cx="1399582" cy="1129207"/>
          </a:xfrm>
          <a:prstGeom prst="roundRect">
            <a:avLst/>
          </a:prstGeom>
          <a:noFill/>
        </p:spPr>
      </p:pic>
      <p:pic>
        <p:nvPicPr>
          <p:cNvPr id="35846" name="Picture 6" descr="Картинка 21 из 186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 r="49375"/>
          <a:stretch>
            <a:fillRect/>
          </a:stretch>
        </p:blipFill>
        <p:spPr bwMode="auto">
          <a:xfrm>
            <a:off x="4357686" y="2000240"/>
            <a:ext cx="928694" cy="11006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5842" name="Picture 2" descr="Картинка 4 из 1421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lum bright="10000"/>
          </a:blip>
          <a:srcRect/>
          <a:stretch>
            <a:fillRect/>
          </a:stretch>
        </p:blipFill>
        <p:spPr bwMode="auto">
          <a:xfrm>
            <a:off x="7072330" y="5072074"/>
            <a:ext cx="801376" cy="102449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5844" name="Picture 4" descr="Картинка 66 из 64000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0760" y="1071546"/>
            <a:ext cx="1411698" cy="10594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Picture 6" descr="Картинка 20 из 8451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00958" y="1071546"/>
            <a:ext cx="1500198" cy="10667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14282" y="50004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714356"/>
            <a:ext cx="2928958" cy="71508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Исторические периоды Олимпийских игр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142976" y="4857760"/>
            <a:ext cx="5067324" cy="1143008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1600" b="1" i="1" dirty="0">
                <a:solidFill>
                  <a:srgbClr val="C00000"/>
                </a:solidFill>
                <a:latin typeface="Comic Sans MS" pitchFamily="66" charset="0"/>
              </a:rPr>
              <a:t>Я честно и упорно готовился и буду честно соревноваться со своими соперниками!» – 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примерно так она звучала.</a:t>
            </a:r>
          </a:p>
        </p:txBody>
      </p:sp>
      <p:pic>
        <p:nvPicPr>
          <p:cNvPr id="30723" name="Picture 3" descr="8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4818"/>
            <a:ext cx="1914524" cy="20574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гимнастика 02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6250" t="5125" r="9375" b="18420"/>
          <a:stretch>
            <a:fillRect/>
          </a:stretch>
        </p:blipFill>
        <p:spPr bwMode="auto">
          <a:xfrm>
            <a:off x="6215074" y="642918"/>
            <a:ext cx="1929964" cy="294800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57950" y="3571876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Зевс ОЛИМПИЙСКИЙ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43108" y="642918"/>
            <a:ext cx="3929090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Наступил день соревнований…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142976" y="1214422"/>
            <a:ext cx="49768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Олимпийские празднества начинались накануне  с восходом полной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луны;  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142976" y="1928802"/>
            <a:ext cx="500066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Торжественная прецессия направлялась к золотой статуе Зевса. Возглавляли процессию </a:t>
            </a:r>
            <a:r>
              <a:rPr lang="ru-RU" sz="1600" b="1" u="none" dirty="0" err="1">
                <a:solidFill>
                  <a:srgbClr val="7030A0"/>
                </a:solidFill>
                <a:latin typeface="Comic Sans MS" pitchFamily="66" charset="0"/>
              </a:rPr>
              <a:t>элланодики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 в пурпурных облачениях, за ними шли атлеты и именитые граждане.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071538" y="3429000"/>
            <a:ext cx="504824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жертву Зевсу приносили двух огромных быков, а судьи и участники состязаний давали торжественную </a:t>
            </a:r>
            <a:r>
              <a:rPr lang="ru-RU" sz="1600" b="1" u="none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клятву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быть достойными награждения лавровым венком и пальмовой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ветвью.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142976" y="3786190"/>
            <a:ext cx="6858048" cy="1714512"/>
          </a:xfrm>
          <a:noFill/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1200" b="1" dirty="0">
                <a:solidFill>
                  <a:schemeClr val="tx2"/>
                </a:solidFill>
                <a:latin typeface="Comic Sans MS" pitchFamily="66" charset="0"/>
              </a:rPr>
              <a:t>   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После того как зрители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на следующий день занимали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свои места на стадионе, глашатай громко объявлял имя и родину каждого атлета и трижды спрашивал: «Все ли вы, счастливые гости Олимпии, согласны, что этот атлет является свободным и достойным гражданином?».                                                                                                                     </a:t>
            </a:r>
          </a:p>
        </p:txBody>
      </p:sp>
      <p:pic>
        <p:nvPicPr>
          <p:cNvPr id="31747" name="Picture 3" descr="представление в древ гре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3363266" cy="264320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00166" y="357166"/>
            <a:ext cx="2047860" cy="510778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u="none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Представление </a:t>
            </a:r>
          </a:p>
          <a:p>
            <a:pPr algn="ctr"/>
            <a:r>
              <a:rPr lang="ru-RU" sz="1200" b="1" u="none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Древней Греции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3438" y="5572140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Только после этого начинались </a:t>
            </a:r>
            <a:r>
              <a:rPr lang="ru-RU" b="1" u="none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соревнования…</a:t>
            </a:r>
            <a:endParaRPr lang="ru-RU" b="1" u="none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29058" y="857232"/>
            <a:ext cx="4214842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u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Вечером после жеребьевки устраивался праздник искусств. </a:t>
            </a:r>
          </a:p>
          <a:p>
            <a:pPr algn="r">
              <a:spcBef>
                <a:spcPct val="20000"/>
              </a:spcBef>
            </a:pPr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Задолго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до его окончания атлеты уходили спать – полуголодные, съев по куску сыра и выпив холодной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142976" y="3286124"/>
            <a:ext cx="5500726" cy="2928958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 первый день проходили состязания по всем видам бега.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Во второй – в пятиборье.  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Третий – в борьбе, кулачном беге и панкратионе.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Четвертый – весь день отдавали детям: дистанции в два раза короче, чем для взрослых.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 пятый – гонки на колесницах, запряженные четверкой коней и скачки на лошадях по кругу на 8 и 73 стадии (1538 и 14 000 м.).</a:t>
            </a:r>
            <a:endParaRPr lang="ru-RU" sz="160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16" y="4786322"/>
            <a:ext cx="88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дискобол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64325" y="45815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200" u="none">
              <a:solidFill>
                <a:srgbClr val="663300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71836" y="6143644"/>
            <a:ext cx="557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В конце концов, «растянулись» на целый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месяц… </a:t>
            </a:r>
            <a:endParaRPr lang="ru-RU" sz="16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142976" y="357166"/>
            <a:ext cx="692948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u="none" dirty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Первоначально Олимпийские игры занимали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один день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Затем (с расширением программы) –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пять дней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(именно столько продолжались Игры в период их расцвета в 6 - 4 вв. до н.э.).</a:t>
            </a:r>
          </a:p>
        </p:txBody>
      </p:sp>
      <p:pic>
        <p:nvPicPr>
          <p:cNvPr id="32776" name="Picture 8" descr="ДИСКОБОЛ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57950" y="2143116"/>
            <a:ext cx="1689128" cy="27241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 88 из 28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785926"/>
            <a:ext cx="3714775" cy="149845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 descr="history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2272763" cy="320517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3796" name="Picture 4" descr="маслина на вет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071546"/>
            <a:ext cx="2143140" cy="1676032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00166" y="2786058"/>
            <a:ext cx="151922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Оливковая ветвь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86116" y="714356"/>
            <a:ext cx="3471863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Награждение </a:t>
            </a:r>
            <a:r>
              <a:rPr lang="ru-RU" b="1" u="none" dirty="0" err="1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олимпиоников</a:t>
            </a:r>
            <a:endParaRPr lang="ru-RU" b="1" u="none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357554" y="1214422"/>
            <a:ext cx="478634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Победители,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</a:rPr>
              <a:t>олимпионики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, награждались оливковой ветвью или лавровым венком  и пурпурными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лентами; </a:t>
            </a:r>
            <a:endParaRPr lang="ru-RU" sz="1600" b="1" u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357554" y="2285992"/>
            <a:ext cx="47149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Чемпионов  ждала бессмертная слава не только в своем родном городе, но и во всем греческом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мире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</a:t>
            </a:r>
            <a:r>
              <a:rPr lang="ru-RU" b="0" u="none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b="0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357554" y="3286124"/>
            <a:ext cx="47911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3399"/>
                </a:solidFill>
                <a:latin typeface="Comic Sans MS" pitchFamily="66" charset="0"/>
              </a:rPr>
              <a:t>     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</a:rPr>
              <a:t>Олимпиоников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  нередко освобождали от государственных повинностей, давали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прочие привилегии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;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600" b="1" u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357554" y="4714884"/>
            <a:ext cx="4786346" cy="14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8000"/>
                </a:solidFill>
                <a:latin typeface="Comic Sans MS" pitchFamily="66" charset="0"/>
              </a:rPr>
              <a:t> 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Самые прославленные скульпторы Древней Эллады создавали  мраморные и бронзовые статуи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олимпиоников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, которые стояли как на площадях их родных городов, так и в Олимпии, у храма Зевса.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00100" y="571480"/>
            <a:ext cx="71438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b="1" u="none" dirty="0">
                <a:solidFill>
                  <a:srgbClr val="002060"/>
                </a:solidFill>
                <a:latin typeface="Comic Sans MS" pitchFamily="66" charset="0"/>
              </a:rPr>
              <a:t>Иногда изображения </a:t>
            </a:r>
            <a:r>
              <a:rPr lang="ru-RU" b="1" u="none" dirty="0" err="1">
                <a:solidFill>
                  <a:srgbClr val="002060"/>
                </a:solidFill>
                <a:latin typeface="Comic Sans MS" pitchFamily="66" charset="0"/>
              </a:rPr>
              <a:t>олимпиоников</a:t>
            </a:r>
            <a:r>
              <a:rPr lang="ru-RU" b="1" u="none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чеканились</a:t>
            </a:r>
            <a:r>
              <a:rPr lang="ru-RU" b="1" u="none" dirty="0">
                <a:solidFill>
                  <a:srgbClr val="002060"/>
                </a:solidFill>
                <a:latin typeface="Comic Sans MS" pitchFamily="66" charset="0"/>
              </a:rPr>
              <a:t> на монетах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42976" y="5572140"/>
            <a:ext cx="6929486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u="none" dirty="0">
                <a:solidFill>
                  <a:srgbClr val="008000"/>
                </a:solidFill>
                <a:latin typeface="Comic Sans MS" pitchFamily="66" charset="0"/>
              </a:rPr>
              <a:t>   </a:t>
            </a:r>
            <a:r>
              <a:rPr lang="ru-RU" u="none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С </a:t>
            </a:r>
            <a:r>
              <a:rPr lang="en-US" sz="1600" b="1" u="none" dirty="0">
                <a:solidFill>
                  <a:srgbClr val="C00000"/>
                </a:solidFill>
                <a:latin typeface="Comic Sans MS" pitchFamily="66" charset="0"/>
              </a:rPr>
              <a:t>VI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 века до н.э. трехкратный победитель Игр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мог поставить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 свою статую в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</a:rPr>
              <a:t>Альтисе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.     </a:t>
            </a:r>
          </a:p>
        </p:txBody>
      </p:sp>
      <p:pic>
        <p:nvPicPr>
          <p:cNvPr id="34821" name="Picture 5" descr="древняя монета с высеченным именем"/>
          <p:cNvPicPr>
            <a:picLocks noChangeAspect="1" noChangeArrowheads="1"/>
          </p:cNvPicPr>
          <p:nvPr/>
        </p:nvPicPr>
        <p:blipFill>
          <a:blip r:embed="rId3" cstate="print"/>
          <a:srcRect t="-3772" r="-4279"/>
          <a:stretch>
            <a:fillRect/>
          </a:stretch>
        </p:blipFill>
        <p:spPr bwMode="auto">
          <a:xfrm>
            <a:off x="5929322" y="1500174"/>
            <a:ext cx="1857388" cy="196550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715008" y="3643314"/>
            <a:ext cx="2305050" cy="4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Древняя монета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с высеченным именем</a:t>
            </a:r>
          </a:p>
        </p:txBody>
      </p:sp>
      <p:pic>
        <p:nvPicPr>
          <p:cNvPr id="34823" name="Picture 7" descr="history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2500330" cy="3510463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6" descr="C:\Home\Ольга\Рабочий стол\анимация\ноябрь 2008 -2\c8d22dc2babbc80d896a8e39990a302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357694"/>
            <a:ext cx="1043016" cy="104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142976" y="1142984"/>
            <a:ext cx="6929486" cy="1571636"/>
          </a:xfrm>
          <a:noFill/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Первым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из известных нам </a:t>
            </a:r>
            <a:r>
              <a:rPr lang="ru-RU" sz="1600" b="1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олимпиоником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стал </a:t>
            </a:r>
            <a:r>
              <a:rPr lang="ru-RU" sz="1600" b="1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Корэба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повар  из Элиды, одержавший победу в беге на один стадий в 776 до н.э. </a:t>
            </a:r>
          </a:p>
          <a:p>
            <a:pPr marL="0" indent="0">
              <a:buFontTx/>
              <a:buNone/>
            </a:pP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Самым 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знаменитым – и единственным за всю историю древних Олимпийских игр атлетом, побеждавшим на 6 Олимпиадах, – был  борец Милон из Кротона</a:t>
            </a: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.     </a:t>
            </a: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14546" y="3286124"/>
            <a:ext cx="58579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u="none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  </a:t>
            </a:r>
            <a:r>
              <a:rPr lang="ru-RU" sz="1600" b="1" u="none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Семейство  </a:t>
            </a:r>
            <a:r>
              <a:rPr lang="ru-RU" sz="1600" b="1" u="none" dirty="0" err="1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Диагора</a:t>
            </a:r>
            <a:r>
              <a:rPr lang="ru-RU" sz="1600" b="1" u="none" dirty="0">
                <a:solidFill>
                  <a:srgbClr val="33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 острова Родос – отец и его сыновья, а потом и внуки – выступали на Олимпийских играх более восьмидесяти лет! </a:t>
            </a:r>
          </a:p>
          <a:p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Они приняли участие в двадцати Играх  и завоевали  девять лавровых венков.</a:t>
            </a:r>
          </a:p>
          <a:p>
            <a:endParaRPr lang="ru-RU" sz="1600" b="1" u="none" dirty="0">
              <a:solidFill>
                <a:srgbClr val="3333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Наиболее прославленным героем древних олимпийских соревнований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был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Леонидас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Атлет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двадцать раз побеждал в соревнованиях по бегу!</a:t>
            </a:r>
          </a:p>
        </p:txBody>
      </p:sp>
      <p:pic>
        <p:nvPicPr>
          <p:cNvPr id="6" name="Picture 2" descr="WOMANRU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3286124"/>
            <a:ext cx="60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642918"/>
            <a:ext cx="4000528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Самые известные </a:t>
            </a:r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олимпионики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Picture 2" descr="WOMANRU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3286124"/>
            <a:ext cx="60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WOMANRU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85918" y="2714620"/>
            <a:ext cx="60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WOMANRU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2786058"/>
            <a:ext cx="60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736"/>
            <a:ext cx="2214578" cy="113087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28992" y="642918"/>
            <a:ext cx="2528878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Невероятно, но факт!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357554" y="1214422"/>
            <a:ext cx="46434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    </a:t>
            </a: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</a:rPr>
              <a:t>Многие </a:t>
            </a:r>
            <a:r>
              <a:rPr lang="ru-RU" sz="1600" b="1" u="none" dirty="0" err="1">
                <a:solidFill>
                  <a:srgbClr val="006600"/>
                </a:solidFill>
                <a:latin typeface="Comic Sans MS" pitchFamily="66" charset="0"/>
              </a:rPr>
              <a:t>олимпионики</a:t>
            </a: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</a:rPr>
              <a:t> отличались исключительными физическими </a:t>
            </a:r>
            <a:r>
              <a:rPr lang="ru-RU" sz="1600" b="1" u="none" dirty="0" smtClean="0">
                <a:solidFill>
                  <a:srgbClr val="006600"/>
                </a:solidFill>
                <a:latin typeface="Comic Sans MS" pitchFamily="66" charset="0"/>
              </a:rPr>
              <a:t>данными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:</a:t>
            </a:r>
            <a:r>
              <a:rPr lang="ru-RU" sz="1600" b="1" u="none" dirty="0" smtClean="0">
                <a:solidFill>
                  <a:srgbClr val="006600"/>
                </a:solidFill>
                <a:latin typeface="Comic Sans MS" pitchFamily="66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апример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, чемпиону в беге на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две стадии (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404 до н.э.)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Ласфену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 из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Тебеи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 приписывается победа в необычном состязании с лошадью.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071538" y="5181600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Эгей из Аргоса, победивший в беге на длинные дистанции после этого бегом, не сделав в пути ни единой остановки, преодолел расстояние от Олимпии до своего родного города, чтобы быстрее принести радостную весть </a:t>
            </a:r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землякам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(40 км.).</a:t>
            </a:r>
            <a:endParaRPr lang="ru-RU" sz="1600" b="1" u="none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6870" name="Picture 6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86124"/>
            <a:ext cx="2049734" cy="149701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3" name="Picture 9" descr="sport07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071810"/>
            <a:ext cx="723900" cy="914400"/>
          </a:xfrm>
          <a:prstGeom prst="rect">
            <a:avLst/>
          </a:prstGeom>
          <a:noFill/>
        </p:spPr>
      </p:pic>
      <p:pic>
        <p:nvPicPr>
          <p:cNvPr id="36874" name="Picture 10" descr="Horse2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928934"/>
            <a:ext cx="11430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199" y="1317620"/>
            <a:ext cx="4231942" cy="196850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 descr="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57290" y="785794"/>
            <a:ext cx="6357982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Победы добивались и за счет своеобразной техники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1472" y="5572140"/>
            <a:ext cx="8001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Про победителя Олимпийских игр 460 до н.э. в </a:t>
            </a:r>
            <a:r>
              <a:rPr lang="ru-RU" sz="1600" b="1" u="none" dirty="0" err="1">
                <a:solidFill>
                  <a:srgbClr val="7030A0"/>
                </a:solidFill>
                <a:latin typeface="Comic Sans MS" pitchFamily="66" charset="0"/>
              </a:rPr>
              <a:t>долиходроме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600" b="1" u="none" dirty="0" err="1">
                <a:solidFill>
                  <a:srgbClr val="7030A0"/>
                </a:solidFill>
                <a:latin typeface="Comic Sans MS" pitchFamily="66" charset="0"/>
              </a:rPr>
              <a:t>Ладаса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 из Аргоса говорили, что он бежит настолько легко, что даже не оставляет следов на земле.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928662" y="3286124"/>
            <a:ext cx="6929486" cy="157163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ru-RU" sz="18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Так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боксер </a:t>
            </a:r>
            <a:r>
              <a:rPr lang="ru-RU" sz="1600" b="1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Меланком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из </a:t>
            </a:r>
            <a:r>
              <a:rPr lang="ru-RU" sz="1600" b="1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Карии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во время поединка постоянно держал руки вытянутыми вперед, за счет чего он уходил от ударов противника, а сам при этом крайне редко наносил ответные удары.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В конце концов, измотанный физически и эмоционально соперник признавал свое поражение. </a:t>
            </a:r>
            <a:endParaRPr lang="ru-RU" sz="16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214414" y="1643050"/>
            <a:ext cx="6858048" cy="1857388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В числе участников и победителей Олимпийских игр были такие известные ученые и мыслители, как Демосфен, </a:t>
            </a:r>
            <a:r>
              <a:rPr lang="ru-RU" sz="1600" b="1" dirty="0" err="1">
                <a:solidFill>
                  <a:srgbClr val="002060"/>
                </a:solidFill>
                <a:latin typeface="Comic Sans MS" pitchFamily="66" charset="0"/>
              </a:rPr>
              <a:t>Демокрит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, Платон, Аристотель, Сократ, Пифагор, Гиппократ. </a:t>
            </a:r>
          </a:p>
          <a:p>
            <a:pPr marL="0" indent="0">
              <a:buFontTx/>
              <a:buNone/>
            </a:pPr>
            <a:r>
              <a:rPr lang="ru-RU" sz="1600" b="1" dirty="0">
                <a:solidFill>
                  <a:srgbClr val="003399"/>
                </a:solidFill>
                <a:latin typeface="Comic Sans MS" pitchFamily="66" charset="0"/>
              </a:rPr>
              <a:t>   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Соревновались они не только в изящных искусствах.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Например, Пифагор был чемпионом по кулачному бою, а Платон – в панкратионе.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786578" y="6000768"/>
            <a:ext cx="928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Пифагор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9388" y="476250"/>
            <a:ext cx="49688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u="none">
                <a:solidFill>
                  <a:srgbClr val="006600"/>
                </a:solidFill>
              </a:rPr>
              <a:t>      </a:t>
            </a:r>
            <a:endParaRPr lang="ru-RU" b="0" u="none"/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5715040" cy="715089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Ученые Древней Греции  были олимпийскими чемпионами!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170" name="Picture 2" descr="Картинка 12 из 127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01438"/>
            <a:ext cx="2056684" cy="306967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72" name="Picture 4" descr="Картинка 6 из 24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407055"/>
            <a:ext cx="2071702" cy="270810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6072206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Платон </a:t>
            </a:r>
            <a:endParaRPr lang="ru-RU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6429396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6029325"/>
            <a:ext cx="6337300" cy="1657350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  <a:tabLst>
                <a:tab pos="0" algn="l"/>
                <a:tab pos="85725" algn="l"/>
              </a:tabLst>
            </a:pPr>
            <a:r>
              <a:rPr lang="ru-RU" b="1" dirty="0">
                <a:solidFill>
                  <a:srgbClr val="006600"/>
                </a:solidFill>
              </a:rPr>
              <a:t>    </a:t>
            </a:r>
          </a:p>
        </p:txBody>
      </p:sp>
      <p:pic>
        <p:nvPicPr>
          <p:cNvPr id="39939" name="Picture 3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1347787" cy="17145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43042" y="642918"/>
            <a:ext cx="5786478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Необычные виды </a:t>
            </a:r>
            <a:r>
              <a:rPr lang="ru-RU" b="1" u="none" dirty="0" smtClean="0">
                <a:solidFill>
                  <a:srgbClr val="006600"/>
                </a:solidFill>
                <a:latin typeface="Comic Sans MS" pitchFamily="66" charset="0"/>
              </a:rPr>
              <a:t>состязаний античных игр…</a:t>
            </a:r>
            <a:endParaRPr lang="ru-RU" b="1" u="none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42976" y="1285860"/>
            <a:ext cx="5738809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Греческие атлеты прыгали в длину не с разбега, а с места – к тому же с камнями (позже с гантелями) в руках. </a:t>
            </a:r>
          </a:p>
          <a:p>
            <a:pPr>
              <a:spcBef>
                <a:spcPct val="20000"/>
              </a:spcBef>
            </a:pP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В конце прыжка спортсмен отбрасывал камни резко назад: считалось, что это позволяет ему прыгнуть дальше.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00166" y="3000372"/>
            <a:ext cx="6572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0" u="none" dirty="0">
                <a:solidFill>
                  <a:srgbClr val="006600"/>
                </a:solidFill>
                <a:latin typeface="Comic Sans MS" pitchFamily="66" charset="0"/>
              </a:rPr>
              <a:t> 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Метание копья и диска  производилось с небольшого возвышения. </a:t>
            </a:r>
            <a:endParaRPr lang="ru-RU" sz="1600" b="1" u="none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</a:rPr>
              <a:t>При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этом копье метали не на дальность, а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точность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атлет должен был поразить специальную мишень. </a:t>
            </a:r>
          </a:p>
        </p:txBody>
      </p:sp>
      <p:pic>
        <p:nvPicPr>
          <p:cNvPr id="39943" name="Picture 7" descr="6171_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99218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071538" y="4857760"/>
            <a:ext cx="614366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u="none" dirty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 борьбе и боксе не было деления участников по весовым категориям. </a:t>
            </a:r>
            <a:endParaRPr lang="ru-RU" sz="1600" b="1" u="none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Боксерский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поединок продолжался до тех пор, пока один из соперников не признавал себя побежденным или оказывался не в состоянии продолжать схватку. </a:t>
            </a:r>
          </a:p>
        </p:txBody>
      </p:sp>
      <p:pic>
        <p:nvPicPr>
          <p:cNvPr id="39946" name="Picture 10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143380"/>
            <a:ext cx="1241425" cy="17287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 descr="Древ Греция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714488"/>
            <a:ext cx="3263217" cy="264320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Олимп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472" y="1714488"/>
            <a:ext cx="4668409" cy="264320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071539" y="571480"/>
            <a:ext cx="7000924" cy="114300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Олимпийские игры Древней  Греции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– крупнейшие спортивные соревнования древности, зародились как часть религиозного культа в Олимпии.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     Олимпия, считавшейся у греков священным местом, принадлежала людям только во время Игр.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28860" y="1857364"/>
            <a:ext cx="1037873" cy="340519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none" dirty="0">
                <a:solidFill>
                  <a:srgbClr val="663300"/>
                </a:solidFill>
                <a:latin typeface="Comic Sans MS" pitchFamily="66" charset="0"/>
              </a:rPr>
              <a:t>Олимпия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14415" y="4652963"/>
            <a:ext cx="1701824" cy="576262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u="none" dirty="0">
                <a:solidFill>
                  <a:srgbClr val="C00000"/>
                </a:solidFill>
                <a:latin typeface="Comic Sans MS" pitchFamily="66" charset="0"/>
              </a:rPr>
              <a:t>776 г. до н.э.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372225" y="4652963"/>
            <a:ext cx="1584325" cy="576262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u="none" dirty="0">
                <a:solidFill>
                  <a:srgbClr val="C00000"/>
                </a:solidFill>
                <a:latin typeface="Comic Sans MS" pitchFamily="66" charset="0"/>
              </a:rPr>
              <a:t>394 г. </a:t>
            </a:r>
            <a:r>
              <a:rPr lang="ru-RU" b="1" u="none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u="none" dirty="0">
                <a:solidFill>
                  <a:srgbClr val="C00000"/>
                </a:solidFill>
                <a:latin typeface="Comic Sans MS" pitchFamily="66" charset="0"/>
              </a:rPr>
              <a:t>н.э.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3276600" y="4941888"/>
            <a:ext cx="28797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714744" y="4572008"/>
            <a:ext cx="2357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течение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1169 лет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000496" y="5000636"/>
            <a:ext cx="1225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293 раза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85786" y="5715016"/>
            <a:ext cx="7500990" cy="92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Греции проводились Немейские,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Исмийские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Пифийские игры, но только Олимпийские игры вошли в историю и  имеют  продолжение в наше время.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857884" y="1785926"/>
            <a:ext cx="1785950" cy="340519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none" dirty="0">
                <a:solidFill>
                  <a:srgbClr val="800000"/>
                </a:solidFill>
                <a:latin typeface="Comic Sans MS" pitchFamily="66" charset="0"/>
              </a:rPr>
              <a:t>Древний стадион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785786" y="5357826"/>
            <a:ext cx="7643866" cy="1143008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Сказывался на Олимпийских играх и начавшийся в </a:t>
            </a:r>
            <a:r>
              <a:rPr lang="en-US" sz="1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IV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веке до н.э. превращаются  из спортивного состязания и значимого общественного события в сугубо развлекательное мероприятие, в котором участвуют преимущественно атлеты-профессионалы. </a:t>
            </a:r>
          </a:p>
        </p:txBody>
      </p:sp>
      <p:pic>
        <p:nvPicPr>
          <p:cNvPr id="40963" name="Picture 3" descr="ath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7072362" cy="94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85786" y="1500174"/>
            <a:ext cx="75724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0" u="none" dirty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 средине </a:t>
            </a:r>
            <a:r>
              <a:rPr lang="en-US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II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века до н. э. Эллада попадает в зависимость от Рима -  был нарушен один из основополагающих олимпийских принципов, допускавший участие в Олимпийских играх исключительно греческих граждан</a:t>
            </a:r>
          </a:p>
          <a:p>
            <a:pPr algn="ctr"/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В числе победителей  соревнований появились  римские императоры.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14348" y="3143248"/>
            <a:ext cx="77153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ru-RU" u="none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Право соревноваться получили люди других национальностей – все, кто населял огромную Римскую империю, которая распростерлась от Северной Африки до Ближнего Востока и Западной Европы.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85786" y="4071942"/>
            <a:ext cx="7786742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u="none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 Играх стали появляться атлеты из Сирии, Александрии, Вавилона, жители будущих Франции и Германии... 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В списке олимпийских чемпионов стоит и имя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Вараздата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из города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Артаксаты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древней столицы Армении!</a:t>
            </a:r>
          </a:p>
        </p:txBody>
      </p:sp>
      <p:pic>
        <p:nvPicPr>
          <p:cNvPr id="40969" name="Picture 9" descr="BOOKS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8596" y="6429396"/>
            <a:ext cx="299684" cy="2762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285728"/>
            <a:ext cx="1571636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Шли годы…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 descr="ФЕОДОСИЙ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D9CE"/>
              </a:clrFrom>
              <a:clrTo>
                <a:srgbClr val="E1D9CE">
                  <a:alpha val="0"/>
                </a:srgbClr>
              </a:clrTo>
            </a:clrChange>
          </a:blip>
          <a:srcRect l="10360" t="5396" r="6762" b="8273"/>
          <a:stretch>
            <a:fillRect/>
          </a:stretch>
        </p:blipFill>
        <p:spPr bwMode="auto">
          <a:xfrm>
            <a:off x="5786446" y="1714488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929322" y="414338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Феодосии </a:t>
            </a:r>
            <a:r>
              <a:rPr lang="en-US" sz="1200" b="1" u="none" dirty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портрет на монете</a:t>
            </a:r>
          </a:p>
        </p:txBody>
      </p:sp>
      <p:pic>
        <p:nvPicPr>
          <p:cNvPr id="41989" name="Picture 5" descr="hinten"/>
          <p:cNvPicPr>
            <a:picLocks noChangeAspect="1" noChangeArrowheads="1"/>
          </p:cNvPicPr>
          <p:nvPr/>
        </p:nvPicPr>
        <p:blipFill>
          <a:blip r:embed="rId4" cstate="print"/>
          <a:srcRect r="75430"/>
          <a:stretch>
            <a:fillRect/>
          </a:stretch>
        </p:blipFill>
        <p:spPr bwMode="auto">
          <a:xfrm>
            <a:off x="5143504" y="5143512"/>
            <a:ext cx="2886068" cy="10429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28662" y="500042"/>
            <a:ext cx="750099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u="none" dirty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В 394 году нашей эры римский император Феодосий I запретил олимпийские соревнования. Он усмотревшего в играх языческий обряд.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1643050"/>
            <a:ext cx="5181600" cy="420054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Tx/>
              <a:buNone/>
              <a:tabLst>
                <a:tab pos="1708150" algn="l"/>
              </a:tabLst>
            </a:pPr>
            <a:r>
              <a:rPr lang="ru-RU" sz="1000" b="1" dirty="0">
                <a:solidFill>
                  <a:srgbClr val="003399"/>
                </a:solidFill>
                <a:latin typeface="Comic Sans MS" pitchFamily="66" charset="0"/>
              </a:rPr>
              <a:t>    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Его наследник Феодосий II через несколько десятилетий издал декрет о разрушении языческих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храмов. 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1708150" algn="l"/>
              </a:tabLst>
            </a:pP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    </a:t>
            </a:r>
            <a:r>
              <a:rPr lang="ru-RU" sz="1600" b="1" dirty="0" smtClean="0">
                <a:solidFill>
                  <a:srgbClr val="003399"/>
                </a:solidFill>
                <a:latin typeface="Comic Sans MS" pitchFamily="66" charset="0"/>
              </a:rPr>
              <a:t>Набирала </a:t>
            </a:r>
            <a:r>
              <a:rPr lang="ru-RU" sz="1600" b="1" dirty="0">
                <a:solidFill>
                  <a:srgbClr val="003399"/>
                </a:solidFill>
                <a:latin typeface="Comic Sans MS" pitchFamily="66" charset="0"/>
              </a:rPr>
              <a:t>силу новая религия – христианство. Феодосий II приказал сжечь и стереть с лица земли остатки языческих святилищ.  </a:t>
            </a:r>
            <a:endParaRPr lang="ru-RU" sz="1600" b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FontTx/>
              <a:buNone/>
              <a:tabLst>
                <a:tab pos="1708150" algn="l"/>
              </a:tabLst>
            </a:pPr>
            <a:r>
              <a:rPr lang="ru-RU" sz="1600" b="1" dirty="0" smtClean="0">
                <a:solidFill>
                  <a:srgbClr val="003399"/>
                </a:solidFill>
                <a:latin typeface="Comic Sans MS" pitchFamily="66" charset="0"/>
              </a:rPr>
              <a:t>    Погиб </a:t>
            </a:r>
            <a:r>
              <a:rPr lang="ru-RU" sz="1600" b="1" dirty="0">
                <a:solidFill>
                  <a:srgbClr val="003399"/>
                </a:solidFill>
                <a:latin typeface="Comic Sans MS" pitchFamily="66" charset="0"/>
              </a:rPr>
              <a:t>храм Зевса, а его 12-метровую статую из золота и слоновой кости (одно из семи чудес света) увезли в Константинополь. 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1708150" algn="l"/>
              </a:tabLst>
            </a:pPr>
            <a:r>
              <a:rPr lang="en-US" sz="1600" b="1" dirty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   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17081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Так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Олимпийские игры на полторы тысячи лет ушли в небытие…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14282" y="142852"/>
            <a:ext cx="3786214" cy="381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6600"/>
                </a:solidFill>
                <a:latin typeface="Comic Sans MS" pitchFamily="66" charset="0"/>
              </a:rPr>
              <a:t>Олимпия  в начале </a:t>
            </a:r>
            <a:r>
              <a:rPr lang="en-US" sz="1800" b="1" dirty="0">
                <a:solidFill>
                  <a:srgbClr val="006600"/>
                </a:solidFill>
                <a:latin typeface="Comic Sans MS" pitchFamily="66" charset="0"/>
              </a:rPr>
              <a:t>XXI</a:t>
            </a:r>
            <a:r>
              <a:rPr lang="ru-RU" sz="1800" b="1" dirty="0">
                <a:solidFill>
                  <a:srgbClr val="006600"/>
                </a:solidFill>
                <a:latin typeface="Comic Sans MS" pitchFamily="66" charset="0"/>
              </a:rPr>
              <a:t> века</a:t>
            </a:r>
          </a:p>
        </p:txBody>
      </p:sp>
      <p:pic>
        <p:nvPicPr>
          <p:cNvPr id="43011" name="Picture 3" descr="Penn_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627063"/>
            <a:ext cx="4194175" cy="3033712"/>
          </a:xfrm>
        </p:spPr>
      </p:pic>
      <p:pic>
        <p:nvPicPr>
          <p:cNvPr id="43023" name="Picture 15" descr="Картинка 77 из 5366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609600"/>
            <a:ext cx="4191000" cy="3048000"/>
          </a:xfrm>
          <a:noFill/>
          <a:ln/>
        </p:spPr>
      </p:pic>
      <p:pic>
        <p:nvPicPr>
          <p:cNvPr id="43013" name="Picture 5" descr="Олимпия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3938588"/>
            <a:ext cx="4176713" cy="2732087"/>
          </a:xfrm>
        </p:spPr>
      </p:pic>
      <p:pic>
        <p:nvPicPr>
          <p:cNvPr id="43014" name="Picture 6" descr="первый олимпийский стадион Олимпи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5209116" y="3938588"/>
            <a:ext cx="2916767" cy="2187575"/>
          </a:xfrm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29190" y="6357958"/>
            <a:ext cx="3571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Здесь был п</a:t>
            </a:r>
            <a:r>
              <a:rPr lang="ru-RU" sz="1200" b="1" u="none" dirty="0" smtClean="0">
                <a:solidFill>
                  <a:srgbClr val="002060"/>
                </a:solidFill>
                <a:latin typeface="Comic Sans MS" pitchFamily="66" charset="0"/>
              </a:rPr>
              <a:t>ервый </a:t>
            </a:r>
            <a:r>
              <a:rPr lang="ru-RU" sz="1200" b="1" u="none" dirty="0">
                <a:solidFill>
                  <a:srgbClr val="002060"/>
                </a:solidFill>
                <a:latin typeface="Comic Sans MS" pitchFamily="66" charset="0"/>
              </a:rPr>
              <a:t>олимпийский </a:t>
            </a:r>
            <a:r>
              <a:rPr lang="ru-RU" sz="1200" b="1" u="none" dirty="0" smtClean="0">
                <a:solidFill>
                  <a:srgbClr val="002060"/>
                </a:solidFill>
                <a:latin typeface="Comic Sans MS" pitchFamily="66" charset="0"/>
              </a:rPr>
              <a:t>стадион…</a:t>
            </a:r>
            <a:endParaRPr lang="ru-RU" sz="1200" b="1" u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3024" name="Picture 16" descr="athens%20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609600"/>
            <a:ext cx="4267200" cy="3055938"/>
          </a:xfrm>
          <a:prstGeom prst="rect">
            <a:avLst/>
          </a:prstGeom>
          <a:noFill/>
        </p:spPr>
      </p:pic>
      <p:pic>
        <p:nvPicPr>
          <p:cNvPr id="43025" name="Picture 17" descr="akrop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810000"/>
            <a:ext cx="4267200" cy="2865438"/>
          </a:xfrm>
          <a:prstGeom prst="rect">
            <a:avLst/>
          </a:prstGeom>
          <a:noFill/>
        </p:spPr>
      </p:pic>
      <p:pic>
        <p:nvPicPr>
          <p:cNvPr id="43027" name="Picture 19" descr="Олимпия 3"/>
          <p:cNvPicPr>
            <a:picLocks noChangeAspect="1" noChangeArrowheads="1"/>
          </p:cNvPicPr>
          <p:nvPr/>
        </p:nvPicPr>
        <p:blipFill>
          <a:blip r:embed="rId10" cstate="print"/>
          <a:srcRect l="6250"/>
          <a:stretch>
            <a:fillRect/>
          </a:stretch>
        </p:blipFill>
        <p:spPr bwMode="auto">
          <a:xfrm>
            <a:off x="4572000" y="571480"/>
            <a:ext cx="4342482" cy="31160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00834"/>
            <a:ext cx="28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571744"/>
            <a:ext cx="8643998" cy="1464231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Современная  Олимпия – типичный провинциальный городок, живущий туристами, что стекаются к олимпийским развалинам со всего света. В нем решительно все олимпийское: от названия улиц и отелей до блюд в тавернах и сувениров в бесчисленных лавчонках.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Достопримечателен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же он своими музеями – археологическим и олимпийским.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5298" name="Picture 2" descr="Картинка 23 из 194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2" y="3929066"/>
            <a:ext cx="3357586" cy="222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433902" cy="409556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6600"/>
                </a:solidFill>
                <a:effectLst/>
                <a:latin typeface="Comic Sans MS" pitchFamily="66" charset="0"/>
              </a:rPr>
              <a:t>Список использованной литературы: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762000"/>
            <a:ext cx="7715304" cy="4024322"/>
          </a:xfrm>
          <a:noFill/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Российская электронная библиотека «Эрудиция», 2003-2005 гг.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Основы теории физической культуры 10-11 классы, Учебное пособие под общей редакцией Ф.И.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Собянина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А.И. Замогильного: М.,»ВЛАДОС» 2006.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ОЛИМПИЙСКИЕ ИГРЫ ДРЕВНЕЙ ГРЕЦИИ" "КРУГОСВЕТ" ® . Энциклопедия 2006;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Твой олимпийский учебник: Учеб. пособие для учреждений образования России. – 7-е изд.,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перераб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. и доп. / В.С.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Родиченко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и др. – М.: Физкультура и спорт. 2003.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Готовые экзаменационные ответы, физическая культура, 11 класс: Санкт-Петербург, «Издательство «Тритон», 2003.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Энциклопедия для детей. Т. 20. Спорт / Глав. Ред. В.А. Володин. – М.: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Аванта</a:t>
            </a: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2001.</a:t>
            </a:r>
            <a:endParaRPr lang="ru-RU" sz="180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4214" name="Picture 6" descr="2004072606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14884"/>
            <a:ext cx="2857520" cy="162104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60007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71472" y="5500702"/>
            <a:ext cx="7572428" cy="1126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Олимпия -  расположена в северо-западной части Пелопонесского полуострова. </a:t>
            </a:r>
          </a:p>
          <a:p>
            <a:pPr algn="ctr">
              <a:spcBef>
                <a:spcPct val="2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Здесь находился </a:t>
            </a:r>
            <a:r>
              <a:rPr lang="ru-RU" sz="1600" b="1" u="none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Альтис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– легендарная священная роща Зевса из листовой платаны, оливы, кипарисов. </a:t>
            </a:r>
          </a:p>
        </p:txBody>
      </p:sp>
      <p:pic>
        <p:nvPicPr>
          <p:cNvPr id="10245" name="Picture 5" descr="greece_map"/>
          <p:cNvPicPr>
            <a:picLocks noChangeAspect="1" noChangeArrowheads="1"/>
          </p:cNvPicPr>
          <p:nvPr/>
        </p:nvPicPr>
        <p:blipFill>
          <a:blip r:embed="rId3" cstate="print"/>
          <a:srcRect t="2711" r="14227" b="13524"/>
          <a:stretch>
            <a:fillRect/>
          </a:stretch>
        </p:blipFill>
        <p:spPr bwMode="auto">
          <a:xfrm>
            <a:off x="785786" y="571480"/>
            <a:ext cx="3575231" cy="435771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www.megabook.ru/MObjects2/data/pict2003/o03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357586" cy="231578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0760" y="3214686"/>
            <a:ext cx="1904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ОЛИМПИЯ (храм Зевса)</a:t>
            </a:r>
            <a:endParaRPr lang="ru-RU" sz="11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6" name="Picture 6" descr="adria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643314"/>
            <a:ext cx="2857520" cy="16333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3071810"/>
            <a:ext cx="8077200" cy="928694"/>
          </a:xfrm>
          <a:noFill/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FontTx/>
              <a:buNone/>
            </a:pPr>
            <a:r>
              <a:rPr lang="ru-RU" sz="900" b="1" dirty="0"/>
              <a:t>    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Царь Элиды </a:t>
            </a:r>
            <a:r>
              <a:rPr lang="ru-RU" sz="1600" b="1" dirty="0" err="1">
                <a:solidFill>
                  <a:srgbClr val="006600"/>
                </a:solidFill>
                <a:latin typeface="Comic Sans MS" pitchFamily="66" charset="0"/>
              </a:rPr>
              <a:t>Ифит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, видя, что его народ устал от бесконечных войн, отправился в Дельфы, где жрица Аполлона передала ему повеление богов -  устроить угодные им общегреческие атлетические празднества.</a:t>
            </a:r>
          </a:p>
        </p:txBody>
      </p:sp>
      <p:pic>
        <p:nvPicPr>
          <p:cNvPr id="16387" name="Picture 3" descr="top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5"/>
            <a:ext cx="7358114" cy="1679853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43042" y="428604"/>
            <a:ext cx="5857916" cy="715089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u="none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Все легенды о зарождении Олимпийских игр </a:t>
            </a:r>
          </a:p>
          <a:p>
            <a:pPr algn="ctr"/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связаны с древнегреческими богами и героями    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357554" y="4143380"/>
            <a:ext cx="56578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u="none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 </a:t>
            </a:r>
            <a:r>
              <a:rPr lang="ru-RU" sz="1600" b="1" u="none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После чего </a:t>
            </a:r>
            <a:r>
              <a:rPr lang="ru-RU" sz="1600" b="1" u="none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Ифит</a:t>
            </a:r>
            <a:r>
              <a:rPr lang="ru-RU" sz="1600" b="1" u="none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спартанский законодатель Ликург и афинский законодатель и реформатор </a:t>
            </a:r>
            <a:r>
              <a:rPr lang="ru-RU" sz="1600" b="1" u="none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Клиосфен</a:t>
            </a:r>
            <a:r>
              <a:rPr lang="ru-RU" sz="1600" b="1" u="none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установили порядок проведения таких игр и заключили священный союз.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57554" y="5429264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Олимпию объявили священным местом, а любого, кто войдет в ее пределы вооруженным, – преступником.  Шел 884 г. до н.э.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86578" y="2214554"/>
            <a:ext cx="1214446" cy="440769"/>
          </a:xfrm>
          <a:prstGeom prst="snip2Diag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 dirty="0">
                <a:solidFill>
                  <a:srgbClr val="C00000"/>
                </a:solidFill>
              </a:rPr>
              <a:t>  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Миф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endParaRPr lang="ru-RU" sz="1600" b="1" u="none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Home\Ольга\Рабочий стол\анимация\июнь 2008\e297c941fa1a67832db58adefe1f6f3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500306"/>
            <a:ext cx="1238250" cy="952500"/>
          </a:xfrm>
          <a:prstGeom prst="rect">
            <a:avLst/>
          </a:prstGeom>
          <a:noFill/>
        </p:spPr>
      </p:pic>
      <p:pic>
        <p:nvPicPr>
          <p:cNvPr id="31746" name="Picture 2" descr="Геракл на Играх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4071942"/>
            <a:ext cx="2786082" cy="19466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071538" y="4643446"/>
            <a:ext cx="7000924" cy="1571636"/>
          </a:xfrm>
          <a:noFill/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Геракл, организовав Олимпийские игры, увековечил память о </a:t>
            </a:r>
            <a:r>
              <a:rPr lang="ru-RU" sz="1600" b="1" dirty="0" err="1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Пелопе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Пелопсе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), победившем в гонке на колесницах жестокого царя </a:t>
            </a:r>
            <a:r>
              <a:rPr lang="ru-RU" sz="1600" b="1" dirty="0" err="1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Эномая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А имя </a:t>
            </a:r>
            <a:r>
              <a:rPr lang="ru-RU" sz="1600" b="1" dirty="0" err="1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Пелопа</a:t>
            </a: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дали области Пелопоннес, где находилась «столица» античных Олимпийских игр. </a:t>
            </a:r>
            <a:endParaRPr lang="ru-RU" sz="1600" dirty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3240" y="857232"/>
            <a:ext cx="48577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 dirty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</a:rPr>
              <a:t>Сын Зевса Геракл привез в Олимпию священную оливковую ветвь и учредил игры атлетов в ознаменование победы Зевса над его свирепым отцом Кроном. </a:t>
            </a:r>
          </a:p>
        </p:txBody>
      </p:sp>
      <p:pic>
        <p:nvPicPr>
          <p:cNvPr id="17412" name="Picture 4" descr="Геракл на отдых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2533650" cy="19716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929454" y="3929066"/>
            <a:ext cx="1071570" cy="404039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Миф 3</a:t>
            </a:r>
          </a:p>
        </p:txBody>
      </p:sp>
      <p:pic>
        <p:nvPicPr>
          <p:cNvPr id="17417" name="Picture 9" descr="Картинка 30 из 9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85794"/>
            <a:ext cx="2381253" cy="38100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14546" y="714356"/>
            <a:ext cx="1071570" cy="404039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Миф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571736" y="3714752"/>
            <a:ext cx="6072230" cy="1857388"/>
          </a:xfrm>
          <a:noFill/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Проводились религиозные церемонии: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- первый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день Игр отводился для жертвоприношений </a:t>
            </a:r>
            <a:endParaRPr lang="ru-RU" sz="16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(атлеты 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проводили этот день у жертвенников и алтарей своих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богов-покровителей); </a:t>
            </a:r>
            <a:endParaRPr lang="ru-RU" sz="16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- обряд повторялся и в заключительный день Олимпийских игр, когда вручались награды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победителям; </a:t>
            </a:r>
            <a:endParaRPr lang="ru-RU" sz="16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14546" y="785794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 u="none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28728" y="571480"/>
            <a:ext cx="4500594" cy="347329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Некоторые правила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проведения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Игр: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42976" y="1000108"/>
            <a:ext cx="3214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рекращались войны;</a:t>
            </a:r>
            <a:endParaRPr lang="ru-RU" sz="1600" b="1" u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2976" y="1571612"/>
            <a:ext cx="444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u="none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З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аключалось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перемирие (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экехерия</a:t>
            </a:r>
            <a:r>
              <a:rPr lang="ru-RU" sz="1600" b="1" u="none" dirty="0" smtClean="0">
                <a:solidFill>
                  <a:srgbClr val="003300"/>
                </a:solidFill>
                <a:latin typeface="Comic Sans MS" pitchFamily="66" charset="0"/>
              </a:rPr>
              <a:t>);</a:t>
            </a:r>
            <a:endParaRPr lang="ru-RU" sz="1600" b="1" u="none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1538" y="2214554"/>
            <a:ext cx="784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роводились </a:t>
            </a:r>
            <a:r>
              <a:rPr lang="ru-RU" sz="1600" b="1" u="none" dirty="0">
                <a:solidFill>
                  <a:srgbClr val="C00000"/>
                </a:solidFill>
                <a:latin typeface="Comic Sans MS" pitchFamily="66" charset="0"/>
              </a:rPr>
              <a:t>мирные переговоры с целью улаживания </a:t>
            </a:r>
            <a:r>
              <a:rPr lang="ru-RU" sz="1600" b="1" u="none" dirty="0" smtClean="0">
                <a:solidFill>
                  <a:srgbClr val="C00000"/>
                </a:solidFill>
                <a:latin typeface="Comic Sans MS" pitchFamily="66" charset="0"/>
              </a:rPr>
              <a:t>конфликтов;</a:t>
            </a:r>
            <a:endParaRPr lang="ru-RU" sz="1600" b="1" u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142976" y="2743200"/>
            <a:ext cx="692948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Был у</a:t>
            </a:r>
            <a:r>
              <a:rPr lang="ru-RU" sz="1600" b="1" u="none" dirty="0" smtClean="0">
                <a:solidFill>
                  <a:srgbClr val="003300"/>
                </a:solidFill>
                <a:latin typeface="Comic Sans MS" pitchFamily="66" charset="0"/>
              </a:rPr>
              <a:t>твержден единый </a:t>
            </a:r>
            <a:r>
              <a:rPr lang="ru-RU" sz="1600" b="1" u="none" dirty="0">
                <a:solidFill>
                  <a:srgbClr val="003300"/>
                </a:solidFill>
                <a:latin typeface="Comic Sans MS" pitchFamily="66" charset="0"/>
              </a:rPr>
              <a:t>календарь проведения игр - игры проводятся регулярно каждые четыре года «между жатвой и сбором винограда</a:t>
            </a:r>
            <a:r>
              <a:rPr lang="ru-RU" sz="1600" b="1" u="none" dirty="0" smtClean="0">
                <a:solidFill>
                  <a:srgbClr val="003300"/>
                </a:solidFill>
                <a:latin typeface="Comic Sans MS" pitchFamily="66" charset="0"/>
              </a:rPr>
              <a:t>»;</a:t>
            </a:r>
            <a:endParaRPr lang="ru-RU" sz="1600" b="1" u="none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85786" y="5786454"/>
            <a:ext cx="752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none" dirty="0" smtClean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Для </a:t>
            </a:r>
            <a:r>
              <a:rPr lang="ru-RU" sz="1600" b="1" u="none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того чтобы участвовать в играх, полагалось «не быть ни рабом, ни варваром, не совершать преступлений, ни богохульствовать, ни святотатствовать</a:t>
            </a:r>
            <a:r>
              <a:rPr lang="ru-RU" sz="1600" b="1" u="none" dirty="0" smtClean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».</a:t>
            </a:r>
            <a:endParaRPr lang="ru-RU" sz="1600" b="1" u="none" dirty="0">
              <a:solidFill>
                <a:srgbClr val="00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8443" name="Picture 11" descr="жители дрнвней гре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305050" cy="16462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2844" y="5286388"/>
            <a:ext cx="2714644" cy="2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200" b="1" u="none" dirty="0">
                <a:latin typeface="Comic Sans MS" pitchFamily="66" charset="0"/>
              </a:rPr>
              <a:t>Жители </a:t>
            </a:r>
            <a:r>
              <a:rPr lang="ru-RU" sz="1200" b="1" u="none" dirty="0" smtClean="0">
                <a:latin typeface="Comic Sans MS" pitchFamily="66" charset="0"/>
              </a:rPr>
              <a:t>древней </a:t>
            </a:r>
            <a:r>
              <a:rPr lang="ru-RU" sz="1200" b="1" u="none" dirty="0">
                <a:latin typeface="Comic Sans MS" pitchFamily="66" charset="0"/>
              </a:rPr>
              <a:t>Греции</a:t>
            </a:r>
          </a:p>
        </p:txBody>
      </p:sp>
      <p:pic>
        <p:nvPicPr>
          <p:cNvPr id="18450" name="Picture 18" descr="Картинка 55 из 52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42"/>
            <a:ext cx="2360695" cy="157638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28604"/>
            <a:ext cx="3143272" cy="357190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Comic Sans MS" pitchFamily="66" charset="0"/>
                <a:cs typeface="Times New Roman" pitchFamily="18" charset="0"/>
              </a:rPr>
              <a:t>Требования к участникам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5572164" cy="1928826"/>
          </a:xfrm>
          <a:noFill/>
        </p:spPr>
        <p:txBody>
          <a:bodyPr>
            <a:normAutofit/>
          </a:bodyPr>
          <a:lstStyle/>
          <a:p>
            <a:pPr marL="0" indent="0" algn="r">
              <a:buFontTx/>
              <a:buNone/>
            </a:pPr>
            <a:r>
              <a:rPr lang="ru-RU" sz="1600" b="1" dirty="0">
                <a:solidFill>
                  <a:srgbClr val="663300"/>
                </a:solidFill>
                <a:latin typeface="Comic Sans MS" pitchFamily="66" charset="0"/>
                <a:cs typeface="Times New Roman" pitchFamily="18" charset="0"/>
              </a:rPr>
              <a:t>      К участию в Олимпийских играх допускались все свободнорожденные греческие граждане (согласно некоторым источникам, мужчины, умевшие говорить по-гречески). </a:t>
            </a:r>
          </a:p>
          <a:p>
            <a:pPr marL="0" indent="0" algn="r">
              <a:buFontTx/>
              <a:buNone/>
            </a:pPr>
            <a:r>
              <a:rPr lang="ru-RU" sz="1600" b="1" dirty="0">
                <a:solidFill>
                  <a:srgbClr val="663300"/>
                </a:solidFill>
                <a:latin typeface="Comic Sans MS" pitchFamily="66" charset="0"/>
                <a:cs typeface="Times New Roman" pitchFamily="18" charset="0"/>
              </a:rPr>
              <a:t>   Рабы и варвары, т.е. лица негреческого происхождения, участвовать в Олимпийских играх не могли.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57554" y="4786322"/>
            <a:ext cx="56435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u="none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дальнейшем богатые 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владельцы конюшен решили завоевывать победу, не подвергая себя риску, и стали отправлять на Игры рабов под своим именем. </a:t>
            </a:r>
          </a:p>
          <a:p>
            <a:pPr algn="r"/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В случае победы раб получал от хозяина значительную сумму денег или даже свободу.</a:t>
            </a:r>
          </a:p>
        </p:txBody>
      </p:sp>
      <p:pic>
        <p:nvPicPr>
          <p:cNvPr id="19463" name="Picture 7" descr="4160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29C00"/>
              </a:clrFrom>
              <a:clrTo>
                <a:srgbClr val="A29C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000"/>
          <a:stretch>
            <a:fillRect/>
          </a:stretch>
        </p:blipFill>
        <p:spPr bwMode="auto">
          <a:xfrm>
            <a:off x="5715008" y="642918"/>
            <a:ext cx="2357454" cy="159983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1" name="Picture 15" descr="62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34814"/>
            <a:ext cx="2711449" cy="28230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3" name="Picture 17" descr="древн Греция"/>
          <p:cNvPicPr>
            <a:picLocks noChangeAspect="1" noChangeArrowheads="1"/>
          </p:cNvPicPr>
          <p:nvPr/>
        </p:nvPicPr>
        <p:blipFill>
          <a:blip r:embed="rId5" cstate="print"/>
          <a:srcRect t="3615" b="9639"/>
          <a:stretch>
            <a:fillRect/>
          </a:stretch>
        </p:blipFill>
        <p:spPr bwMode="auto">
          <a:xfrm>
            <a:off x="4929190" y="2928934"/>
            <a:ext cx="3276600" cy="14049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1000100" y="1214422"/>
            <a:ext cx="7286676" cy="1214446"/>
          </a:xfrm>
          <a:noFill/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006600"/>
                </a:solidFill>
                <a:latin typeface="Comic Sans MS" pitchFamily="66" charset="0"/>
              </a:rPr>
              <a:t>     </a:t>
            </a:r>
            <a:r>
              <a:rPr lang="ru-RU" sz="1600" b="1" dirty="0">
                <a:solidFill>
                  <a:srgbClr val="333300"/>
                </a:solidFill>
                <a:latin typeface="Comic Sans MS" pitchFamily="66" charset="0"/>
              </a:rPr>
              <a:t>Во всех направлениях разъезжались гонцы (</a:t>
            </a:r>
            <a:r>
              <a:rPr lang="ru-RU" sz="1600" b="1" dirty="0" err="1">
                <a:solidFill>
                  <a:srgbClr val="333300"/>
                </a:solidFill>
                <a:latin typeface="Comic Sans MS" pitchFamily="66" charset="0"/>
              </a:rPr>
              <a:t>феоры</a:t>
            </a:r>
            <a:r>
              <a:rPr lang="ru-RU" sz="1600" b="1" dirty="0">
                <a:solidFill>
                  <a:srgbClr val="333300"/>
                </a:solidFill>
                <a:latin typeface="Comic Sans MS" pitchFamily="66" charset="0"/>
              </a:rPr>
              <a:t>), которые сообщали о дне празднеств и объявляли «священное перемирие».  </a:t>
            </a:r>
          </a:p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333300"/>
                </a:solidFill>
                <a:latin typeface="Comic Sans MS" pitchFamily="66" charset="0"/>
              </a:rPr>
              <a:t>   Воины откладывали в сторону оружие и отравлялись в Олимпию. 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214678" y="714356"/>
            <a:ext cx="2928958" cy="408623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 dirty="0">
                <a:solidFill>
                  <a:srgbClr val="006600"/>
                </a:solidFill>
                <a:latin typeface="Comic Sans MS" pitchFamily="66" charset="0"/>
              </a:rPr>
              <a:t>Как начинались Игры?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211638" y="2424113"/>
            <a:ext cx="49323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u="none">
                <a:solidFill>
                  <a:srgbClr val="003399"/>
                </a:solidFill>
              </a:rPr>
              <a:t>   </a:t>
            </a:r>
            <a:endParaRPr lang="ru-RU" u="none">
              <a:solidFill>
                <a:srgbClr val="663300"/>
              </a:solidFill>
            </a:endParaRPr>
          </a:p>
        </p:txBody>
      </p:sp>
      <p:pic>
        <p:nvPicPr>
          <p:cNvPr id="106502" name="Picture 6" descr="олим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6291262" cy="41941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2906</Words>
  <PresentationFormat>Экран (4:3)</PresentationFormat>
  <Paragraphs>218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1_Тема Office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Требования к участникам</vt:lpstr>
      <vt:lpstr>Слайд 9</vt:lpstr>
      <vt:lpstr>Подготовка  атлетов</vt:lpstr>
      <vt:lpstr>На первых играх  в программе Олимпийских игр  был  только  стадиодром – бег на один стадий (192,27 м)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Олимпия  в начале XXI века</vt:lpstr>
      <vt:lpstr>Список использованной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Andrey</cp:lastModifiedBy>
  <cp:revision>225</cp:revision>
  <dcterms:modified xsi:type="dcterms:W3CDTF">2011-02-22T07:57:28Z</dcterms:modified>
</cp:coreProperties>
</file>